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1311" r:id="rId5"/>
    <p:sldId id="1314" r:id="rId6"/>
    <p:sldId id="1315" r:id="rId7"/>
    <p:sldId id="1316" r:id="rId8"/>
    <p:sldId id="1317" r:id="rId9"/>
    <p:sldId id="1318" r:id="rId10"/>
    <p:sldId id="1319" r:id="rId11"/>
    <p:sldId id="1320" r:id="rId12"/>
    <p:sldId id="1321" r:id="rId13"/>
    <p:sldId id="1322" r:id="rId14"/>
    <p:sldId id="131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4965A4C-1AF8-8B45-9C59-910FC6B09E44}">
          <p14:sldIdLst>
            <p14:sldId id="1311"/>
            <p14:sldId id="1314"/>
            <p14:sldId id="1315"/>
            <p14:sldId id="1316"/>
            <p14:sldId id="1317"/>
            <p14:sldId id="1318"/>
            <p14:sldId id="1319"/>
            <p14:sldId id="1320"/>
            <p14:sldId id="1321"/>
            <p14:sldId id="1322"/>
            <p14:sldId id="131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Lisa" initials="ML" lastIdx="22" clrIdx="0">
    <p:extLst>
      <p:ext uri="{19B8F6BF-5375-455C-9EA6-DF929625EA0E}">
        <p15:presenceInfo xmlns:p15="http://schemas.microsoft.com/office/powerpoint/2012/main" userId="S::LMitchell@nationallife.com::f78a9d22-f625-4d58-9edf-8ff65f6b87a6" providerId="AD"/>
      </p:ext>
    </p:extLst>
  </p:cmAuthor>
  <p:cmAuthor id="2" name="Hill, Jessica" initials="HJ" lastIdx="2" clrIdx="1">
    <p:extLst>
      <p:ext uri="{19B8F6BF-5375-455C-9EA6-DF929625EA0E}">
        <p15:presenceInfo xmlns:p15="http://schemas.microsoft.com/office/powerpoint/2012/main" userId="S::jhill@nationallife.com::866a4714-0641-4a37-80ef-3ab32fdb2767" providerId="AD"/>
      </p:ext>
    </p:extLst>
  </p:cmAuthor>
  <p:cmAuthor id="3" name="Rose, Lily" initials="RL" lastIdx="1" clrIdx="2">
    <p:extLst>
      <p:ext uri="{19B8F6BF-5375-455C-9EA6-DF929625EA0E}">
        <p15:presenceInfo xmlns:p15="http://schemas.microsoft.com/office/powerpoint/2012/main" userId="S::lrose@nationallife.com::17b80b1a-2494-4558-87d3-b564326bcb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9B35"/>
    <a:srgbClr val="F9F8F7"/>
    <a:srgbClr val="FDFDFE"/>
    <a:srgbClr val="F9FCF7"/>
    <a:srgbClr val="6AB800"/>
    <a:srgbClr val="E07426"/>
    <a:srgbClr val="DCD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p:restoredTop sz="96327"/>
  </p:normalViewPr>
  <p:slideViewPr>
    <p:cSldViewPr snapToGrid="0">
      <p:cViewPr varScale="1">
        <p:scale>
          <a:sx n="119" d="100"/>
          <a:sy n="119" d="100"/>
        </p:scale>
        <p:origin x="312"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843F4-9055-1C47-9C4F-EEA1751E86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2023 Affiliated</a:t>
            </a:r>
          </a:p>
        </p:txBody>
      </p:sp>
      <p:sp>
        <p:nvSpPr>
          <p:cNvPr id="4" name="Footer Placeholder 3">
            <a:extLst>
              <a:ext uri="{FF2B5EF4-FFF2-40B4-BE49-F238E27FC236}">
                <a16:creationId xmlns:a16="http://schemas.microsoft.com/office/drawing/2014/main" id="{B8AFBBFB-BE22-704F-BC84-237B60A4CA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A1868C-A6E1-6D4A-A326-778626963F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DA0121-066A-444F-8EA3-95811E050348}" type="slidenum">
              <a:rPr lang="en-US" smtClean="0"/>
              <a:t>‹#›</a:t>
            </a:fld>
            <a:endParaRPr lang="en-US"/>
          </a:p>
        </p:txBody>
      </p:sp>
    </p:spTree>
    <p:extLst>
      <p:ext uri="{BB962C8B-B14F-4D97-AF65-F5344CB8AC3E}">
        <p14:creationId xmlns:p14="http://schemas.microsoft.com/office/powerpoint/2010/main" val="28402224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2023 Affiliated</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75C4A-3614-CE4B-A2A0-9A34BFDAF7F1}" type="datetime1">
              <a:rPr lang="en-US" smtClean="0"/>
              <a:t>6/30/23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11481-28E0-4423-8641-2533152FEC53}" type="slidenum">
              <a:rPr lang="en-US" smtClean="0"/>
              <a:t>‹#›</a:t>
            </a:fld>
            <a:endParaRPr lang="en-US"/>
          </a:p>
        </p:txBody>
      </p:sp>
    </p:spTree>
    <p:extLst>
      <p:ext uri="{BB962C8B-B14F-4D97-AF65-F5344CB8AC3E}">
        <p14:creationId xmlns:p14="http://schemas.microsoft.com/office/powerpoint/2010/main" val="289076083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nam11.safelinks.protection.outlook.com/?url=https%3A%2F%2Fnationallife.us8.list-manage.com%2Ftrack%2Fclick%3Fu%3D70c57a8d8268c8fdd5a0ed27f%26id%3D83d9a9c2d1%26e%3D40abc884ea&amp;data=02%7C01%7Ctthomas%40nationallife.com%7C87557725c7e6459a57bc08d850df685a%7C336fa9be5e804887a8720c5d294150ae%7C0%7C0%7C637348267760089545&amp;sdata=OSRVVAqz5Iy6f0kZmGvCC2GIyQ2kD%2FtLfmKZyK74i90%3D&amp;reserved=0" TargetMode="External"/><Relationship Id="rId3" Type="http://schemas.openxmlformats.org/officeDocument/2006/relationships/hyperlink" Target="https://nam11.safelinks.protection.outlook.com/?url=https%3A%2F%2Fnationallife.us8.list-manage.com%2Ftrack%2Fclick%3Fu%3D70c57a8d8268c8fdd5a0ed27f%26id%3Dcd02959870%26e%3D40abc884ea&amp;data=02%7C01%7Ctthomas%40nationallife.com%7C87557725c7e6459a57bc08d850df685a%7C336fa9be5e804887a8720c5d294150ae%7C0%7C0%7C637348267760049568&amp;sdata=P%2B2JA92n08HNBINC8k3hyHHG46H0%2FBYtJav%2FpXqdxhc%3D&amp;reserved=0" TargetMode="External"/><Relationship Id="rId7" Type="http://schemas.openxmlformats.org/officeDocument/2006/relationships/hyperlink" Target="https://nam11.safelinks.protection.outlook.com/?url=https%3A%2F%2Fnationallife.us8.list-manage.com%2Ftrack%2Fclick%3Fu%3D70c57a8d8268c8fdd5a0ed27f%26id%3Df2958df781%26e%3D40abc884ea&amp;data=02%7C01%7Ctthomas%40nationallife.com%7C87557725c7e6459a57bc08d850df685a%7C336fa9be5e804887a8720c5d294150ae%7C0%7C0%7C637348267760079549&amp;sdata=L%2BDYHr5nqVfF1CnuNG7WjhK0o4NKfPGkhStWBHjd%2B6M%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nam11.safelinks.protection.outlook.com/?url=https%3A%2F%2Fnationallife.us8.list-manage.com%2Ftrack%2Fclick%3Fu%3D70c57a8d8268c8fdd5a0ed27f%26id%3D3c5f605295%26e%3D40abc884ea&amp;data=02%7C01%7Ctthomas%40nationallife.com%7C87557725c7e6459a57bc08d850df685a%7C336fa9be5e804887a8720c5d294150ae%7C0%7C0%7C637348267760069558&amp;sdata=l%2FRDjCGfjW338n%2Bn1pQeWvCY79ocBOP6u8QAIpNvC8w%3D&amp;reserved=0" TargetMode="External"/><Relationship Id="rId11" Type="http://schemas.openxmlformats.org/officeDocument/2006/relationships/hyperlink" Target="https://nam11.safelinks.protection.outlook.com/?url=https%3A%2F%2Fnationallife.us8.list-manage.com%2Ftrack%2Fclick%3Fu%3D70c57a8d8268c8fdd5a0ed27f%26id%3D9b6b054160%26e%3D40abc884ea&amp;data=02%7C01%7Ctthomas%40nationallife.com%7C87557725c7e6459a57bc08d850df685a%7C336fa9be5e804887a8720c5d294150ae%7C0%7C0%7C637348267760099539&amp;sdata=8LwJH4F8o99zsNCXsWOQeimGn8RaGbZsOvSiZt5Cqmw%3D&amp;reserved=0" TargetMode="External"/><Relationship Id="rId5" Type="http://schemas.openxmlformats.org/officeDocument/2006/relationships/hyperlink" Target="https://nam11.safelinks.protection.outlook.com/?url=https%3A%2F%2Fnationallife.us8.list-manage.com%2Ftrack%2Fclick%3Fu%3D70c57a8d8268c8fdd5a0ed27f%26id%3Deb4350e9cc%26e%3D40abc884ea&amp;data=02%7C01%7Ctthomas%40nationallife.com%7C87557725c7e6459a57bc08d850df685a%7C336fa9be5e804887a8720c5d294150ae%7C0%7C0%7C637348267760069558&amp;sdata=0PBdCInruZQEw7y8RNfKSVUDuOJfaSegDgP92j7jOOw%3D&amp;reserved=0" TargetMode="External"/><Relationship Id="rId10" Type="http://schemas.openxmlformats.org/officeDocument/2006/relationships/hyperlink" Target="https://nam11.safelinks.protection.outlook.com/?url=https%3A%2F%2Fnationallife.us8.list-manage.com%2Ftrack%2Fclick%3Fu%3D70c57a8d8268c8fdd5a0ed27f%26id%3D559a09dfc6%26e%3D40abc884ea&amp;data=02%7C01%7Ctthomas%40nationallife.com%7C87557725c7e6459a57bc08d850df685a%7C336fa9be5e804887a8720c5d294150ae%7C0%7C0%7C637348267760099539&amp;sdata=fbbBcUNKnLYBIYBVDLOOj7etaiRa%2Bxc4TXQ7TUWsgOM%3D&amp;reserved=0" TargetMode="External"/><Relationship Id="rId4" Type="http://schemas.openxmlformats.org/officeDocument/2006/relationships/hyperlink" Target="https://nam11.safelinks.protection.outlook.com/?url=https%3A%2F%2Fnationallife.us8.list-manage.com%2Ftrack%2Fclick%3Fu%3D70c57a8d8268c8fdd5a0ed27f%26id%3Dfc441c7f55%26e%3D40abc884ea&amp;data=02%7C01%7Ctthomas%40nationallife.com%7C87557725c7e6459a57bc08d850df685a%7C336fa9be5e804887a8720c5d294150ae%7C0%7C0%7C637348267760049568&amp;sdata=qLMhclVLhPuwRXqvR0PA17zj7Q757jckV4yBiGK3G04%3D&amp;reserved=0" TargetMode="External"/><Relationship Id="rId9" Type="http://schemas.openxmlformats.org/officeDocument/2006/relationships/hyperlink" Target="https://nam11.safelinks.protection.outlook.com/?url=https%3A%2F%2Fnationallife.us8.list-manage.com%2Ftrack%2Fclick%3Fu%3D70c57a8d8268c8fdd5a0ed27f%26id%3D57fcaf4bd7%26e%3D40abc884ea&amp;data=02%7C01%7Ctthomas%40nationallife.com%7C87557725c7e6459a57bc08d850df685a%7C336fa9be5e804887a8720c5d294150ae%7C0%7C0%7C637348267760089545&amp;sdata=g5iYIraifeTJlbGrD356%2B542iDW0JzNRX6sfL53jtk0%3D&amp;reserved=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s.calpers.ca.gov/fast-facts-about-calpers-pensions-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exasaft.org/releases/hat-in-hand-retired-texas-teachers-forced-to-beg-for-pension-relief-in-worlds-9th-largest-econom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Welcome &amp; Introduction.</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kern="1200" dirty="0">
                <a:solidFill>
                  <a:schemeClr val="tx1"/>
                </a:solidFill>
                <a:effectLst/>
                <a:latin typeface="+mn-lt"/>
                <a:ea typeface="+mn-ea"/>
                <a:cs typeface="+mn-cs"/>
              </a:rPr>
              <a:t>Preparing to present: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Use one of the following state slides as an example.  </a:t>
            </a:r>
            <a:r>
              <a:rPr lang="en-US" sz="1200" b="1" i="0" kern="1200" dirty="0">
                <a:solidFill>
                  <a:schemeClr val="tx1"/>
                </a:solidFill>
                <a:effectLst/>
                <a:latin typeface="+mn-lt"/>
                <a:ea typeface="+mn-ea"/>
                <a:cs typeface="+mn-cs"/>
              </a:rPr>
              <a:t>Or, better yet, create a slide that is specific to your state.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If you create your own slide, personalize, or revise this presentation in any way, be sure you submit it to </a:t>
            </a:r>
            <a:r>
              <a:rPr lang="en-US" sz="1200" b="0" i="0" kern="1200" dirty="0" err="1">
                <a:solidFill>
                  <a:schemeClr val="tx1"/>
                </a:solidFill>
                <a:effectLst/>
                <a:latin typeface="+mn-lt"/>
                <a:ea typeface="+mn-ea"/>
                <a:cs typeface="+mn-cs"/>
              </a:rPr>
              <a:t>AdReview@nationallife.com</a:t>
            </a:r>
            <a:r>
              <a:rPr lang="en-US" sz="1200" b="0" i="0" kern="1200" dirty="0">
                <a:solidFill>
                  <a:schemeClr val="tx1"/>
                </a:solidFill>
                <a:effectLst/>
                <a:latin typeface="+mn-lt"/>
                <a:ea typeface="+mn-ea"/>
                <a:cs typeface="+mn-cs"/>
              </a:rPr>
              <a:t> for review prior to use. </a:t>
            </a:r>
            <a:r>
              <a:rPr lang="en-US" dirty="0">
                <a:solidFill>
                  <a:srgbClr val="FB0007"/>
                </a:solidFill>
                <a:effectLst/>
                <a:latin typeface="Helvetica" pitchFamily="2" charset="0"/>
              </a:rPr>
              <a:t>Representatives of Equity Services, Inc. need to submit all public speaking events for prior review and approval through the standard advertising approval process.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Detailed instructions are included in the Engage Toolkit.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For current salary data in all states</a:t>
            </a:r>
            <a:r>
              <a:rPr lang="en-US" sz="1200" b="0" i="0" kern="1200" dirty="0">
                <a:solidFill>
                  <a:schemeClr val="tx1"/>
                </a:solidFill>
                <a:effectLst/>
                <a:latin typeface="+mn-lt"/>
                <a:ea typeface="+mn-ea"/>
                <a:cs typeface="+mn-cs"/>
              </a:rPr>
              <a:t>, go to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dirty="0"/>
              <a:t>NEA Teacher Pay &amp; Per Student Spending 2023 Rankings &amp; Estimates Report, April 2023</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www.nea.org</a:t>
            </a:r>
            <a:r>
              <a:rPr lang="en-US" sz="1200" kern="1200" dirty="0">
                <a:solidFill>
                  <a:schemeClr val="tx1"/>
                </a:solidFill>
                <a:effectLst/>
                <a:latin typeface="+mn-lt"/>
                <a:ea typeface="+mn-ea"/>
                <a:cs typeface="+mn-cs"/>
              </a:rPr>
              <a:t>/resource-library/educator-pay-and-student-spending-how-does-your-state-rank/teacher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For current teacher pension data</a:t>
            </a:r>
            <a:r>
              <a:rPr lang="en-US" sz="1200" b="0" i="0" kern="1200" dirty="0">
                <a:solidFill>
                  <a:schemeClr val="tx1"/>
                </a:solidFill>
                <a:effectLst/>
                <a:latin typeface="+mn-lt"/>
                <a:ea typeface="+mn-ea"/>
                <a:cs typeface="+mn-cs"/>
              </a:rPr>
              <a:t> go to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Equable Teacher Pensions in 2022, September 2022</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equable.org</a:t>
            </a:r>
            <a:r>
              <a:rPr lang="en-US" sz="1200" b="0" i="0" kern="1200" dirty="0">
                <a:solidFill>
                  <a:schemeClr val="tx1"/>
                </a:solidFill>
                <a:effectLst/>
                <a:latin typeface="+mn-lt"/>
                <a:ea typeface="+mn-ea"/>
                <a:cs typeface="+mn-cs"/>
              </a:rPr>
              <a:t>/teacher-pensions-in-2022/ or </a:t>
            </a:r>
          </a:p>
          <a:p>
            <a:pPr marL="457200" marR="0" lvl="1"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Reason Foundation Projecting the Funded Ratios of State-managed Pension Plans, July 2022</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mn-lt"/>
                <a:ea typeface="+mn-ea"/>
                <a:cs typeface="+mn-cs"/>
              </a:rPr>
              <a:t>https://</a:t>
            </a:r>
            <a:r>
              <a:rPr lang="en-US" sz="1200" i="0" kern="1200" dirty="0" err="1">
                <a:solidFill>
                  <a:schemeClr val="tx1"/>
                </a:solidFill>
                <a:effectLst/>
                <a:latin typeface="+mn-lt"/>
                <a:ea typeface="+mn-ea"/>
                <a:cs typeface="+mn-cs"/>
              </a:rPr>
              <a:t>reason.org</a:t>
            </a:r>
            <a:r>
              <a:rPr lang="en-US" sz="1200" i="0" kern="1200" dirty="0">
                <a:solidFill>
                  <a:schemeClr val="tx1"/>
                </a:solidFill>
                <a:effectLst/>
                <a:latin typeface="+mn-lt"/>
                <a:ea typeface="+mn-ea"/>
                <a:cs typeface="+mn-cs"/>
              </a:rPr>
              <a:t>/data-visualization/projecting-the-funded-ratios-of-state-managed-pension-plans/ </a:t>
            </a:r>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Note to presenter: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mn-ea"/>
                <a:cs typeface="+mn-cs"/>
              </a:rPr>
              <a:t>Open your another window to </a:t>
            </a:r>
            <a:r>
              <a:rPr lang="en-US" sz="1200" b="1" i="0" kern="1200" dirty="0" err="1">
                <a:solidFill>
                  <a:srgbClr val="0070C0"/>
                </a:solidFill>
                <a:effectLst/>
                <a:latin typeface="+mn-lt"/>
                <a:ea typeface="+mn-ea"/>
                <a:cs typeface="+mn-cs"/>
              </a:rPr>
              <a:t>www.RetirementHomeroom.com</a:t>
            </a:r>
            <a:r>
              <a:rPr lang="en-US" sz="1200" b="1" i="0" kern="1200" dirty="0">
                <a:solidFill>
                  <a:srgbClr val="0070C0"/>
                </a:solidFill>
                <a:effectLst/>
                <a:latin typeface="+mn-lt"/>
                <a:ea typeface="+mn-ea"/>
                <a:cs typeface="+mn-cs"/>
              </a:rPr>
              <a:t> </a:t>
            </a:r>
            <a:r>
              <a:rPr lang="en-US" sz="1200" b="1" i="0" kern="1200" dirty="0">
                <a:solidFill>
                  <a:schemeClr val="tx1"/>
                </a:solidFill>
                <a:effectLst/>
                <a:latin typeface="+mn-lt"/>
                <a:ea typeface="+mn-ea"/>
                <a:cs typeface="+mn-cs"/>
              </a:rPr>
              <a:t>so you can s</a:t>
            </a:r>
            <a:r>
              <a:rPr lang="en-US" sz="1200" b="1" kern="1200" dirty="0">
                <a:solidFill>
                  <a:schemeClr val="tx1"/>
                </a:solidFill>
                <a:effectLst/>
                <a:latin typeface="+mn-lt"/>
                <a:ea typeface="+mn-ea"/>
                <a:cs typeface="+mn-cs"/>
              </a:rPr>
              <a:t>hare state-specific pages</a:t>
            </a:r>
            <a:r>
              <a:rPr lang="en-US" sz="1200" kern="1200" dirty="0">
                <a:solidFill>
                  <a:schemeClr val="tx1"/>
                </a:solidFill>
                <a:effectLst/>
                <a:latin typeface="+mn-lt"/>
                <a:ea typeface="+mn-ea"/>
                <a:cs typeface="+mn-cs"/>
              </a:rPr>
              <a:t> if applicable. These websites include all the features of the National version, as well as state-specific messaging and resources. </a:t>
            </a:r>
          </a:p>
          <a:p>
            <a:endParaRPr lang="en-US" sz="1200" b="0" i="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3"/>
              </a:rPr>
              <a:t>California</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/?loc=California </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4"/>
              </a:rPr>
              <a:t>Colorado</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/?loc=Colorado </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5"/>
              </a:rPr>
              <a:t>Florida</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a:t>
            </a:r>
            <a:r>
              <a:rPr lang="en-US" sz="1200" u="none" strike="noStrike" kern="1200" dirty="0" err="1">
                <a:solidFill>
                  <a:schemeClr val="tx1"/>
                </a:solidFill>
                <a:effectLst/>
                <a:latin typeface="+mn-lt"/>
                <a:ea typeface="+mn-ea"/>
                <a:cs typeface="+mn-cs"/>
              </a:rPr>
              <a:t>florida</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6"/>
              </a:rPr>
              <a:t>Minnesota</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/?loc=Minnesota </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7"/>
              </a:rPr>
              <a:t>Ohio</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a:t>
            </a:r>
            <a:r>
              <a:rPr lang="en-US" sz="1200" u="none" strike="noStrike" kern="1200" dirty="0" err="1">
                <a:solidFill>
                  <a:schemeClr val="tx1"/>
                </a:solidFill>
                <a:effectLst/>
                <a:latin typeface="+mn-lt"/>
                <a:ea typeface="+mn-ea"/>
                <a:cs typeface="+mn-cs"/>
              </a:rPr>
              <a:t>ohio</a:t>
            </a:r>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8"/>
              </a:rPr>
              <a:t>Oregon</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/?loc=Oregon </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9"/>
              </a:rPr>
              <a:t>Pennsylvania</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/?loc=Pennsylvania </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10"/>
              </a:rPr>
              <a:t>Washington (State)</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/?loc=Washington </a:t>
            </a:r>
            <a:endParaRPr lang="en-US" sz="1200" kern="1200" dirty="0">
              <a:solidFill>
                <a:schemeClr val="tx1"/>
              </a:solidFill>
              <a:effectLst/>
              <a:latin typeface="+mn-lt"/>
              <a:ea typeface="+mn-ea"/>
              <a:cs typeface="+mn-cs"/>
            </a:endParaRPr>
          </a:p>
          <a:p>
            <a:pPr lvl="0"/>
            <a:r>
              <a:rPr lang="en-US" sz="1200" u="none" strike="noStrike" kern="1200" dirty="0">
                <a:solidFill>
                  <a:schemeClr val="tx1"/>
                </a:solidFill>
                <a:effectLst/>
                <a:latin typeface="+mn-lt"/>
                <a:ea typeface="+mn-ea"/>
                <a:cs typeface="+mn-cs"/>
                <a:hlinkClick r:id="rId11"/>
              </a:rPr>
              <a:t>Wisconsin</a:t>
            </a:r>
            <a:r>
              <a:rPr lang="en-US" sz="1200" u="none" strike="noStrike" kern="1200" dirty="0">
                <a:solidFill>
                  <a:schemeClr val="tx1"/>
                </a:solidFill>
                <a:effectLst/>
                <a:latin typeface="+mn-lt"/>
                <a:ea typeface="+mn-ea"/>
                <a:cs typeface="+mn-cs"/>
              </a:rPr>
              <a:t>  https://</a:t>
            </a:r>
            <a:r>
              <a:rPr lang="en-US" sz="1200" u="none" strike="noStrike" kern="1200" dirty="0" err="1">
                <a:solidFill>
                  <a:schemeClr val="tx1"/>
                </a:solidFill>
                <a:effectLst/>
                <a:latin typeface="+mn-lt"/>
                <a:ea typeface="+mn-ea"/>
                <a:cs typeface="+mn-cs"/>
              </a:rPr>
              <a:t>www.retirementhomeroom.com</a:t>
            </a:r>
            <a:r>
              <a:rPr lang="en-US" sz="1200" u="none" strike="noStrike" kern="1200" dirty="0">
                <a:solidFill>
                  <a:schemeClr val="tx1"/>
                </a:solidFill>
                <a:effectLst/>
                <a:latin typeface="+mn-lt"/>
                <a:ea typeface="+mn-ea"/>
                <a:cs typeface="+mn-cs"/>
              </a:rPr>
              <a:t>/?loc=</a:t>
            </a:r>
            <a:r>
              <a:rPr lang="en-US" sz="1200" u="none" strike="noStrike" kern="1200" dirty="0" err="1">
                <a:solidFill>
                  <a:schemeClr val="tx1"/>
                </a:solidFill>
                <a:effectLst/>
                <a:latin typeface="+mn-lt"/>
                <a:ea typeface="+mn-ea"/>
                <a:cs typeface="+mn-cs"/>
              </a:rPr>
              <a:t>wisconsin</a:t>
            </a: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a:t>
            </a:fld>
            <a:endParaRPr lang="en-US"/>
          </a:p>
        </p:txBody>
      </p:sp>
    </p:spTree>
    <p:extLst>
      <p:ext uri="{BB962C8B-B14F-4D97-AF65-F5344CB8AC3E}">
        <p14:creationId xmlns:p14="http://schemas.microsoft.com/office/powerpoint/2010/main" val="382040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Some financial advisors believe that a retirement income of 70% to 80% of pre-retirement income is sufficient. While that may be true for some people, many will find that they are not happy with that level of income. Consider that, although it is easy to increase spending, it is quite another to reduce it. Retirees who take a 20% to 30% cut in pay will feel it in a reduced lifestyle.</a:t>
            </a:r>
          </a:p>
          <a:p>
            <a:endParaRPr lang="en-US" sz="120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Source: </a:t>
            </a:r>
          </a:p>
          <a:p>
            <a:r>
              <a:rPr lang="en-US" dirty="0"/>
              <a:t>“Saving for Retirement: The Quest for Success” February 03, 2022, https://</a:t>
            </a:r>
            <a:r>
              <a:rPr lang="en-US" dirty="0" err="1"/>
              <a:t>www.investopedia.com</a:t>
            </a:r>
            <a:r>
              <a:rPr lang="en-US" dirty="0"/>
              <a:t>/articles/retirement/05/061305.asp</a:t>
            </a:r>
          </a:p>
          <a:p>
            <a:endParaRPr lang="en-US" baseline="0" dirty="0"/>
          </a:p>
          <a:p>
            <a:r>
              <a:rPr lang="en-US" baseline="0" dirty="0"/>
              <a:t>Take action today, in order to give yourself peace of mind for the future.  Let’s schedule a one-on-one meeting where we can review your personal pension benefits, identify ways to increase your retirement savings, and determine ways to reduce what you are paying in taxes.  </a:t>
            </a:r>
          </a:p>
          <a:p>
            <a:endParaRPr lang="en-US" baseline="0" dirty="0"/>
          </a:p>
          <a:p>
            <a:r>
              <a:rPr lang="en-US" baseline="0" dirty="0"/>
              <a:t>To prepare for our meeting, visit </a:t>
            </a:r>
            <a:r>
              <a:rPr lang="en-US" baseline="0" dirty="0" err="1"/>
              <a:t>RetirementHomroom.com</a:t>
            </a:r>
            <a:r>
              <a:rPr lang="en-US" baseline="0" dirty="0"/>
              <a:t> “Retirement 101” tab to become more fluent in your retirement needs and goals.</a:t>
            </a:r>
            <a:endParaRPr lang="en-US" dirty="0"/>
          </a:p>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10</a:t>
            </a:fld>
            <a:endParaRPr lang="en-US"/>
          </a:p>
        </p:txBody>
      </p:sp>
    </p:spTree>
    <p:extLst>
      <p:ext uri="{BB962C8B-B14F-4D97-AF65-F5344CB8AC3E}">
        <p14:creationId xmlns:p14="http://schemas.microsoft.com/office/powerpoint/2010/main" val="385208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11</a:t>
            </a:fld>
            <a:endParaRPr lang="en-US"/>
          </a:p>
        </p:txBody>
      </p:sp>
    </p:spTree>
    <p:extLst>
      <p:ext uri="{BB962C8B-B14F-4D97-AF65-F5344CB8AC3E}">
        <p14:creationId xmlns:p14="http://schemas.microsoft.com/office/powerpoint/2010/main" val="326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Knowing what your state’s “average pension” can be interesting. But this amount doesn’t necessarily reflect the amount that many teachers actually earn. </a:t>
            </a:r>
          </a:p>
          <a:p>
            <a:r>
              <a:rPr lang="en-US" sz="1200" b="0" i="0" kern="1200" dirty="0">
                <a:solidFill>
                  <a:schemeClr val="tx1"/>
                </a:solidFill>
                <a:effectLst/>
                <a:latin typeface="+mn-lt"/>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Source:</a:t>
            </a: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0" i="0" dirty="0">
                <a:solidFill>
                  <a:srgbClr val="00659E"/>
                </a:solidFill>
                <a:effectLst/>
                <a:latin typeface="Open Sans" panose="020B0606030504020204" pitchFamily="34" charset="0"/>
              </a:rPr>
              <a:t>Fast Facts About CalPERS Pensions, March 2023 </a:t>
            </a:r>
            <a:endParaRPr lang="en-US" b="0" i="0" dirty="0">
              <a:solidFill>
                <a:srgbClr val="2F5496"/>
              </a:solidFill>
              <a:effectLst/>
              <a:latin typeface="Segoe UI" panose="020B0502040204020203" pitchFamily="34" charset="0"/>
            </a:endParaRPr>
          </a:p>
          <a:p>
            <a:pPr algn="l" rtl="0" fontAlgn="base"/>
            <a:r>
              <a:rPr lang="en-US" sz="1800" b="0" i="0" u="sng" strike="noStrike" dirty="0">
                <a:solidFill>
                  <a:srgbClr val="0563C1"/>
                </a:solidFill>
                <a:effectLst/>
                <a:latin typeface="Calibri" panose="020F0502020204030204" pitchFamily="34" charset="0"/>
                <a:hlinkClick r:id="rId3"/>
              </a:rPr>
              <a:t>https://news.calpers.ca.gov/fast-facts-about-calpers-pensions-2/</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2</a:t>
            </a:fld>
            <a:endParaRPr lang="en-US"/>
          </a:p>
        </p:txBody>
      </p:sp>
    </p:spTree>
    <p:extLst>
      <p:ext uri="{BB962C8B-B14F-4D97-AF65-F5344CB8AC3E}">
        <p14:creationId xmlns:p14="http://schemas.microsoft.com/office/powerpoint/2010/main" val="2343511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kern="1200" dirty="0">
                <a:solidFill>
                  <a:schemeClr val="tx1"/>
                </a:solidFill>
                <a:effectLst/>
                <a:latin typeface="+mn-lt"/>
                <a:ea typeface="+mn-ea"/>
                <a:cs typeface="+mn-cs"/>
              </a:rPr>
              <a:t>Knowing what your state’s “average pension” can be interesting. But this amount doesn’t necessarily reflect the amount that many teachers actually earn. </a:t>
            </a:r>
          </a:p>
          <a:p>
            <a:r>
              <a:rPr lang="en-US" sz="1000" b="0" i="0" kern="1200" dirty="0">
                <a:solidFill>
                  <a:schemeClr val="tx1"/>
                </a:solidFill>
                <a:effectLst/>
                <a:latin typeface="+mn-lt"/>
                <a:ea typeface="+mn-ea"/>
                <a:cs typeface="+mn-cs"/>
              </a:rPr>
              <a:t> </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Source:</a:t>
            </a:r>
          </a:p>
          <a:p>
            <a:pPr algn="l" rtl="0" fontAlgn="base"/>
            <a:r>
              <a:rPr lang="en-US" sz="1200" b="0" i="0" dirty="0">
                <a:solidFill>
                  <a:srgbClr val="222222"/>
                </a:solidFill>
                <a:effectLst/>
                <a:latin typeface="Calibri" panose="020F0502020204030204" pitchFamily="34" charset="0"/>
              </a:rPr>
              <a:t>Texas American Federation of Teachers Press Release:  Hat in Hand, April 2023</a:t>
            </a:r>
          </a:p>
          <a:p>
            <a:pPr algn="l" rtl="0" fontAlgn="base"/>
            <a:r>
              <a:rPr lang="en-US" sz="1200" b="0" i="0" u="sng" strike="noStrike" dirty="0">
                <a:solidFill>
                  <a:srgbClr val="0563C1"/>
                </a:solidFill>
                <a:effectLst/>
                <a:latin typeface="Calibri" panose="020F0502020204030204" pitchFamily="34" charset="0"/>
                <a:hlinkClick r:id="rId3"/>
              </a:rPr>
              <a:t>https://www.texasaft.org/releases/hat-in-hand-retired-texas-teachers-forced-to-beg-for-pension-relief-in-worlds-9th-largest-economy/</a:t>
            </a:r>
            <a:r>
              <a:rPr lang="en-US" sz="1200" b="0" i="0" dirty="0">
                <a:solidFill>
                  <a:srgbClr val="222222"/>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3</a:t>
            </a:fld>
            <a:endParaRPr lang="en-US"/>
          </a:p>
        </p:txBody>
      </p:sp>
    </p:spTree>
    <p:extLst>
      <p:ext uri="{BB962C8B-B14F-4D97-AF65-F5344CB8AC3E}">
        <p14:creationId xmlns:p14="http://schemas.microsoft.com/office/powerpoint/2010/main" val="383404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0" kern="1200" dirty="0">
                <a:solidFill>
                  <a:schemeClr val="tx1"/>
                </a:solidFill>
                <a:effectLst/>
                <a:latin typeface="+mn-lt"/>
                <a:ea typeface="+mn-ea"/>
                <a:cs typeface="+mn-cs"/>
              </a:rPr>
              <a:t>Each state’s funded ratio is a weighted average for the largest state-administrated pension plans in that particular state. A funded ratio is simply a measurement of how much a pension plan has saved relative to the benefits it has promised, the percentage is calculated by dividing the market value of assets by the actuarial value liabilities (i.e., the net present value of promised pension checks).</a:t>
            </a:r>
          </a:p>
          <a:p>
            <a:pPr marL="171450" indent="-171450">
              <a:buFont typeface="Arial" panose="020B0604020202020204" pitchFamily="34" charset="0"/>
              <a:buChar char="•"/>
            </a:pPr>
            <a:endParaRPr lang="en-US" sz="120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a:solidFill>
                  <a:schemeClr val="tx1"/>
                </a:solidFill>
                <a:effectLst/>
                <a:latin typeface="+mn-lt"/>
                <a:ea typeface="+mn-ea"/>
                <a:cs typeface="+mn-cs"/>
              </a:rPr>
              <a:t>States that report fully funded pension plans (80% or more) are depicted in shades of blue. Funding ratios ranging from 60% to 79% are displayed in shades of green, while any state that falls below a 60% funded ratio appears in shades of orange.</a:t>
            </a:r>
          </a:p>
          <a:p>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Reason Foundation Projecting the Funded Ratios of State-managed Pension Plans, July 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mn-lt"/>
                <a:ea typeface="+mn-ea"/>
                <a:cs typeface="+mn-cs"/>
              </a:rPr>
              <a:t>https://</a:t>
            </a:r>
            <a:r>
              <a:rPr lang="en-US" sz="1200" i="0" kern="1200" dirty="0" err="1">
                <a:solidFill>
                  <a:schemeClr val="tx1"/>
                </a:solidFill>
                <a:effectLst/>
                <a:latin typeface="+mn-lt"/>
                <a:ea typeface="+mn-ea"/>
                <a:cs typeface="+mn-cs"/>
              </a:rPr>
              <a:t>reason.org</a:t>
            </a:r>
            <a:r>
              <a:rPr lang="en-US" sz="1200" i="0" kern="1200" dirty="0">
                <a:solidFill>
                  <a:schemeClr val="tx1"/>
                </a:solidFill>
                <a:effectLst/>
                <a:latin typeface="+mn-lt"/>
                <a:ea typeface="+mn-ea"/>
                <a:cs typeface="+mn-cs"/>
              </a:rPr>
              <a:t>/data-visualization/projecting-the-funded-ratios-of-state-managed-pension-plans/ </a:t>
            </a:r>
          </a:p>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4</a:t>
            </a:fld>
            <a:endParaRPr lang="en-US"/>
          </a:p>
        </p:txBody>
      </p:sp>
    </p:spTree>
    <p:extLst>
      <p:ext uri="{BB962C8B-B14F-4D97-AF65-F5344CB8AC3E}">
        <p14:creationId xmlns:p14="http://schemas.microsoft.com/office/powerpoint/2010/main" val="196302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62626"/>
                </a:solidFill>
                <a:effectLst/>
                <a:latin typeface="Helvetica" pitchFamily="2" charset="0"/>
              </a:rPr>
              <a:t>Retirement is a major financial milestone for many individuals. However, there is a significant blind spot that many people have when it comes to retirement planning, which is the potential for living longer in retirement than they worked.</a:t>
            </a:r>
          </a:p>
          <a:p>
            <a:endParaRPr lang="en-US" dirty="0">
              <a:solidFill>
                <a:srgbClr val="262626"/>
              </a:solidFill>
              <a:effectLst/>
              <a:latin typeface="Helvetica" pitchFamily="2" charset="0"/>
            </a:endParaRPr>
          </a:p>
          <a:p>
            <a:pPr marL="171450" indent="-171450">
              <a:buFont typeface="Arial" panose="020B0604020202020204" pitchFamily="34" charset="0"/>
              <a:buChar char="•"/>
            </a:pPr>
            <a:r>
              <a:rPr lang="en-US" dirty="0">
                <a:solidFill>
                  <a:srgbClr val="262626"/>
                </a:solidFill>
                <a:effectLst/>
                <a:latin typeface="Helvetica" pitchFamily="2" charset="0"/>
              </a:rPr>
              <a:t>In the past, we have seen people retire at age 65 and live for another 10 to 15 years. However, with the advancements in longevity science, people are living longer, and the idea of living 15 years or more in retirement is  -- in my opinion  -- underestimated.</a:t>
            </a:r>
          </a:p>
          <a:p>
            <a:pPr marL="171450" indent="-171450">
              <a:buFont typeface="Arial" panose="020B0604020202020204" pitchFamily="34" charset="0"/>
              <a:buChar char="•"/>
            </a:pPr>
            <a:r>
              <a:rPr lang="en-US" dirty="0">
                <a:solidFill>
                  <a:srgbClr val="262626"/>
                </a:solidFill>
                <a:effectLst/>
                <a:latin typeface="Helvetica" pitchFamily="2" charset="0"/>
              </a:rPr>
              <a:t>According to a</a:t>
            </a:r>
            <a:r>
              <a:rPr lang="en-US" dirty="0">
                <a:solidFill>
                  <a:srgbClr val="000000"/>
                </a:solidFill>
                <a:effectLst/>
                <a:latin typeface="Helvetica" pitchFamily="2" charset="0"/>
              </a:rPr>
              <a:t> </a:t>
            </a:r>
            <a:r>
              <a:rPr lang="en-US" u="sng" dirty="0">
                <a:solidFill>
                  <a:srgbClr val="0C60AF"/>
                </a:solidFill>
                <a:effectLst/>
                <a:latin typeface="Helvetica" pitchFamily="2" charset="0"/>
              </a:rPr>
              <a:t>2019 study by the Centers for Disease Control</a:t>
            </a:r>
            <a:r>
              <a:rPr lang="en-US" dirty="0">
                <a:solidFill>
                  <a:srgbClr val="262626"/>
                </a:solidFill>
                <a:effectLst/>
                <a:latin typeface="Helvetica" pitchFamily="2" charset="0"/>
              </a:rPr>
              <a:t>, a 65-year-old man today can expect to live, on average, until age 76, while a 65-year-old woman can expect to live until age 81. However, these numbers are just averages, and many people will live well into their 90s or even beyond. In fact, according to a</a:t>
            </a:r>
            <a:r>
              <a:rPr lang="en-US" dirty="0">
                <a:solidFill>
                  <a:srgbClr val="000000"/>
                </a:solidFill>
                <a:effectLst/>
                <a:latin typeface="Helvetica" pitchFamily="2" charset="0"/>
              </a:rPr>
              <a:t> </a:t>
            </a:r>
            <a:r>
              <a:rPr lang="en-US" u="sng" dirty="0">
                <a:solidFill>
                  <a:srgbClr val="0C60AF"/>
                </a:solidFill>
                <a:effectLst/>
                <a:latin typeface="Helvetica" pitchFamily="2" charset="0"/>
              </a:rPr>
              <a:t>2016 PEW Research study</a:t>
            </a:r>
            <a:r>
              <a:rPr lang="en-US" dirty="0">
                <a:solidFill>
                  <a:srgbClr val="262626"/>
                </a:solidFill>
                <a:effectLst/>
                <a:latin typeface="Helvetica" pitchFamily="2" charset="0"/>
              </a:rPr>
              <a:t>, the number of people living to 100 years old is increasing rapidly.</a:t>
            </a:r>
          </a:p>
          <a:p>
            <a:pPr marL="171450" indent="-171450">
              <a:buFont typeface="Arial" panose="020B0604020202020204" pitchFamily="34" charset="0"/>
              <a:buChar char="•"/>
            </a:pPr>
            <a:r>
              <a:rPr lang="en-US" dirty="0">
                <a:solidFill>
                  <a:srgbClr val="262626"/>
                </a:solidFill>
                <a:effectLst/>
                <a:latin typeface="Helvetica" pitchFamily="2" charset="0"/>
              </a:rPr>
              <a:t> This increased life expectancy means that people will necessarily need to save more money for retirement, and the money they have will need to be preserved to help avoid running out of money</a:t>
            </a:r>
          </a:p>
          <a:p>
            <a:endParaRPr lang="en-US" dirty="0">
              <a:solidFill>
                <a:srgbClr val="000000"/>
              </a:solidFill>
              <a:effectLst/>
              <a:latin typeface="Helvetica" pitchFamily="2" charset="0"/>
            </a:endParaRPr>
          </a:p>
          <a:p>
            <a:r>
              <a:rPr lang="en-US" dirty="0">
                <a:solidFill>
                  <a:srgbClr val="000000"/>
                </a:solidFill>
                <a:effectLst/>
                <a:latin typeface="Helvetica" pitchFamily="2" charset="0"/>
              </a:rPr>
              <a:t>Longevity: The Retirement Problem No One Is Discussing, April 2023</a:t>
            </a:r>
          </a:p>
          <a:p>
            <a:r>
              <a:rPr lang="en-US" u="sng" dirty="0">
                <a:solidFill>
                  <a:srgbClr val="0B4BB4"/>
                </a:solidFill>
                <a:effectLst/>
                <a:latin typeface="Helvetica" pitchFamily="2" charset="0"/>
              </a:rPr>
              <a:t>https://</a:t>
            </a:r>
            <a:r>
              <a:rPr lang="en-US" u="sng" dirty="0" err="1">
                <a:solidFill>
                  <a:srgbClr val="0B4BB4"/>
                </a:solidFill>
                <a:effectLst/>
                <a:latin typeface="Helvetica" pitchFamily="2" charset="0"/>
              </a:rPr>
              <a:t>www.kiplinger.com</a:t>
            </a:r>
            <a:r>
              <a:rPr lang="en-US" u="sng" dirty="0">
                <a:solidFill>
                  <a:srgbClr val="0B4BB4"/>
                </a:solidFill>
                <a:effectLst/>
                <a:latin typeface="Helvetica" pitchFamily="2" charset="0"/>
              </a:rPr>
              <a:t>/retirement/longevity-the-retirement-problem-no-one-is-discussing</a:t>
            </a:r>
          </a:p>
          <a:p>
            <a:pPr marL="171450" indent="-171450">
              <a:buFont typeface="Arial" panose="020B0604020202020204" pitchFamily="34" charset="0"/>
              <a:buChar char="•"/>
            </a:pPr>
            <a:endParaRPr lang="en-US" dirty="0">
              <a:solidFill>
                <a:srgbClr val="0B4BB4"/>
              </a:solidFill>
              <a:effectLst/>
              <a:latin typeface="Helvetica" pitchFamily="2" charset="0"/>
            </a:endParaRPr>
          </a:p>
          <a:p>
            <a:pPr marL="171450" indent="-171450">
              <a:buFont typeface="Arial" panose="020B0604020202020204" pitchFamily="34" charset="0"/>
              <a:buChar char="•"/>
            </a:pPr>
            <a:r>
              <a:rPr lang="en-US" dirty="0">
                <a:solidFill>
                  <a:srgbClr val="2F3742"/>
                </a:solidFill>
                <a:effectLst/>
                <a:latin typeface="Helvetica" pitchFamily="2" charset="0"/>
              </a:rPr>
              <a:t>To date, the </a:t>
            </a:r>
            <a:r>
              <a:rPr lang="en-US" dirty="0">
                <a:solidFill>
                  <a:srgbClr val="0B4BB5"/>
                </a:solidFill>
                <a:effectLst/>
                <a:latin typeface="Helvetica" pitchFamily="2" charset="0"/>
              </a:rPr>
              <a:t>oldest person to ever live </a:t>
            </a:r>
            <a:r>
              <a:rPr lang="en-US" dirty="0">
                <a:solidFill>
                  <a:srgbClr val="2F3742"/>
                </a:solidFill>
                <a:effectLst/>
                <a:latin typeface="Helvetica" pitchFamily="2" charset="0"/>
              </a:rPr>
              <a:t>was Jeanne Calment, a French woman who died in 1997 at age 122 years and 164 days old.</a:t>
            </a:r>
          </a:p>
          <a:p>
            <a:pPr marL="171450" indent="-171450">
              <a:buFont typeface="Arial" panose="020B0604020202020204" pitchFamily="34" charset="0"/>
              <a:buChar char="•"/>
            </a:pPr>
            <a:r>
              <a:rPr lang="en-US" dirty="0">
                <a:solidFill>
                  <a:srgbClr val="2E2E2E"/>
                </a:solidFill>
                <a:effectLst/>
                <a:latin typeface="Helvetica" pitchFamily="2" charset="0"/>
              </a:rPr>
              <a:t>Such extreme longevity, according to new research by the University of Washington, likely will continue to rise slowly by the end of this century, and estimates show that a lifespan of 125 years, or even 130 years, is possible.</a:t>
            </a:r>
          </a:p>
          <a:p>
            <a:pPr marL="171450" indent="-171450">
              <a:buFont typeface="Arial" panose="020B0604020202020204" pitchFamily="34" charset="0"/>
              <a:buChar char="•"/>
            </a:pPr>
            <a:endParaRPr lang="en-US" dirty="0">
              <a:solidFill>
                <a:srgbClr val="2E2E2E"/>
              </a:solidFill>
              <a:effectLst/>
              <a:latin typeface="Helvetica" pitchFamily="2" charset="0"/>
            </a:endParaRPr>
          </a:p>
          <a:p>
            <a:r>
              <a:rPr lang="en-US" dirty="0">
                <a:solidFill>
                  <a:srgbClr val="000000"/>
                </a:solidFill>
                <a:effectLst/>
                <a:latin typeface="Helvetica" pitchFamily="2" charset="0"/>
              </a:rPr>
              <a:t>University of Washington, How long can a person live? The 21st century may see a</a:t>
            </a:r>
          </a:p>
          <a:p>
            <a:r>
              <a:rPr lang="en-US" dirty="0">
                <a:solidFill>
                  <a:srgbClr val="000000"/>
                </a:solidFill>
                <a:effectLst/>
                <a:latin typeface="Helvetica" pitchFamily="2" charset="0"/>
              </a:rPr>
              <a:t>record-breaker, July 2021</a:t>
            </a:r>
          </a:p>
          <a:p>
            <a:endParaRPr lang="en-US" dirty="0">
              <a:solidFill>
                <a:srgbClr val="000000"/>
              </a:solidFill>
              <a:effectLst/>
              <a:latin typeface="Helvetica" pitchFamily="2" charset="0"/>
            </a:endParaRPr>
          </a:p>
          <a:p>
            <a:r>
              <a:rPr lang="en-US" u="sng" dirty="0">
                <a:solidFill>
                  <a:srgbClr val="0B4BB4"/>
                </a:solidFill>
                <a:effectLst/>
                <a:latin typeface="Helvetica" pitchFamily="2" charset="0"/>
              </a:rPr>
              <a:t>https://</a:t>
            </a:r>
            <a:r>
              <a:rPr lang="en-US" u="sng" dirty="0" err="1">
                <a:solidFill>
                  <a:srgbClr val="0B4BB4"/>
                </a:solidFill>
                <a:effectLst/>
                <a:latin typeface="Helvetica" pitchFamily="2" charset="0"/>
              </a:rPr>
              <a:t>www.washington.edu</a:t>
            </a:r>
            <a:r>
              <a:rPr lang="en-US" u="sng" dirty="0">
                <a:solidFill>
                  <a:srgbClr val="0B4BB4"/>
                </a:solidFill>
                <a:effectLst/>
                <a:latin typeface="Helvetica" pitchFamily="2" charset="0"/>
              </a:rPr>
              <a:t>/news/2021/07/01/how-long-can-a-person-live-the-21st-century-may-see-a-record-breaker/</a:t>
            </a:r>
            <a:r>
              <a:rPr lang="en-US" dirty="0">
                <a:solidFill>
                  <a:srgbClr val="2E2E2E"/>
                </a:solidFill>
                <a:effectLst/>
                <a:latin typeface="Helvetica" pitchFamily="2" charset="0"/>
              </a:rPr>
              <a:t> </a:t>
            </a:r>
            <a:endParaRPr lang="en-US" dirty="0">
              <a:solidFill>
                <a:srgbClr val="0B4BB4"/>
              </a:solidFill>
              <a:effectLst/>
              <a:latin typeface="Helvetica" pitchFamily="2" charset="0"/>
            </a:endParaRPr>
          </a:p>
          <a:p>
            <a:endParaRPr lang="en-US" dirty="0">
              <a:solidFill>
                <a:srgbClr val="000000"/>
              </a:solidFill>
              <a:effectLst/>
              <a:latin typeface="Helvetica" pitchFamily="2" charset="0"/>
            </a:endParaRPr>
          </a:p>
          <a:p>
            <a:pPr marL="171450" indent="-171450">
              <a:buFont typeface="Arial" panose="020B0604020202020204" pitchFamily="34" charset="0"/>
              <a:buChar char="•"/>
            </a:pPr>
            <a:r>
              <a:rPr lang="en-US" dirty="0">
                <a:solidFill>
                  <a:srgbClr val="000000"/>
                </a:solidFill>
                <a:effectLst/>
                <a:latin typeface="Helvetica" pitchFamily="2" charset="0"/>
              </a:rPr>
              <a:t>Average life expectancy has risen by 16 years since the national retirement age was set at 65.</a:t>
            </a:r>
          </a:p>
          <a:p>
            <a:endParaRPr lang="en-US" dirty="0">
              <a:solidFill>
                <a:srgbClr val="000000"/>
              </a:solidFill>
              <a:effectLst/>
              <a:latin typeface="Helvetica" pitchFamily="2" charset="0"/>
            </a:endParaRPr>
          </a:p>
          <a:p>
            <a:r>
              <a:rPr lang="en-US" dirty="0">
                <a:solidFill>
                  <a:srgbClr val="000000"/>
                </a:solidFill>
                <a:effectLst/>
                <a:latin typeface="Helvetica" pitchFamily="2" charset="0"/>
              </a:rPr>
              <a:t>What Is the Ideal Retirement Age for Your Health? April, 2023</a:t>
            </a:r>
          </a:p>
          <a:p>
            <a:r>
              <a:rPr lang="en-US" u="sng" dirty="0">
                <a:solidFill>
                  <a:srgbClr val="0B4BB4"/>
                </a:solidFill>
                <a:effectLst/>
                <a:latin typeface="Helvetica" pitchFamily="2" charset="0"/>
              </a:rPr>
              <a:t>https://</a:t>
            </a:r>
            <a:r>
              <a:rPr lang="en-US" u="sng" dirty="0" err="1">
                <a:solidFill>
                  <a:srgbClr val="0B4BB4"/>
                </a:solidFill>
                <a:effectLst/>
                <a:latin typeface="Helvetica" pitchFamily="2" charset="0"/>
              </a:rPr>
              <a:t>www.nytimes.com</a:t>
            </a:r>
            <a:r>
              <a:rPr lang="en-US" u="sng" dirty="0">
                <a:solidFill>
                  <a:srgbClr val="0B4BB4"/>
                </a:solidFill>
                <a:effectLst/>
                <a:latin typeface="Helvetica" pitchFamily="2" charset="0"/>
              </a:rPr>
              <a:t>/2023/04/03/well/live/retirement-age-</a:t>
            </a:r>
            <a:r>
              <a:rPr lang="en-US" u="sng" dirty="0" err="1">
                <a:solidFill>
                  <a:srgbClr val="0B4BB4"/>
                </a:solidFill>
                <a:effectLst/>
                <a:latin typeface="Helvetica" pitchFamily="2" charset="0"/>
              </a:rPr>
              <a:t>health.html</a:t>
            </a:r>
            <a:r>
              <a:rPr lang="en-US" dirty="0">
                <a:solidFill>
                  <a:srgbClr val="000000"/>
                </a:solidFill>
                <a:effectLst/>
                <a:latin typeface="Helvetica" pitchFamily="2" charset="0"/>
              </a:rPr>
              <a:t> </a:t>
            </a:r>
            <a:endParaRPr lang="en-US" dirty="0">
              <a:solidFill>
                <a:srgbClr val="0B4BB4"/>
              </a:solidFill>
              <a:effectLst/>
              <a:latin typeface="Helvetica" pitchFamily="2" charset="0"/>
            </a:endParaRPr>
          </a:p>
          <a:p>
            <a:pPr marL="171450" indent="-171450">
              <a:buFont typeface="Arial" panose="020B0604020202020204" pitchFamily="34" charset="0"/>
              <a:buChar char="•"/>
            </a:pPr>
            <a:endParaRPr lang="en-US" dirty="0">
              <a:solidFill>
                <a:srgbClr val="0B4BB4"/>
              </a:solidFill>
              <a:effectLst/>
              <a:latin typeface="Helvetica" pitchFamily="2" charset="0"/>
            </a:endParaRPr>
          </a:p>
          <a:p>
            <a:pPr marL="171450" indent="-171450">
              <a:buFont typeface="Arial" panose="020B0604020202020204" pitchFamily="34" charset="0"/>
              <a:buChar char="•"/>
            </a:pPr>
            <a:r>
              <a:rPr lang="en-US" dirty="0">
                <a:solidFill>
                  <a:srgbClr val="000000"/>
                </a:solidFill>
                <a:effectLst/>
                <a:latin typeface="Helvetica" pitchFamily="2" charset="0"/>
              </a:rPr>
              <a:t>A 65-year old couple retiring in 2022 can expect to spend $315,000 in health care and medical expenses throughout retirement according to Fidelity’s </a:t>
            </a:r>
          </a:p>
          <a:p>
            <a:pPr marL="0" indent="0">
              <a:buFont typeface="Arial" panose="020B0604020202020204" pitchFamily="34" charset="0"/>
              <a:buNone/>
            </a:pPr>
            <a:r>
              <a:rPr lang="en-US" dirty="0">
                <a:solidFill>
                  <a:srgbClr val="000000"/>
                </a:solidFill>
                <a:effectLst/>
                <a:latin typeface="Helvetica" pitchFamily="2" charset="0"/>
              </a:rPr>
              <a:t>……………….</a:t>
            </a:r>
          </a:p>
          <a:p>
            <a:r>
              <a:rPr lang="en-US" dirty="0">
                <a:solidFill>
                  <a:srgbClr val="000000"/>
                </a:solidFill>
                <a:effectLst/>
                <a:latin typeface="Helvetica" pitchFamily="2" charset="0"/>
              </a:rPr>
              <a:t>Fidelity, How to plan for rising health care costs, August 2022</a:t>
            </a:r>
          </a:p>
          <a:p>
            <a:r>
              <a:rPr lang="en-US" u="sng" dirty="0">
                <a:solidFill>
                  <a:srgbClr val="0B4BB4"/>
                </a:solidFill>
                <a:effectLst/>
                <a:latin typeface="Helvetica" pitchFamily="2" charset="0"/>
              </a:rPr>
              <a:t>https://</a:t>
            </a:r>
            <a:r>
              <a:rPr lang="en-US" u="sng" dirty="0" err="1">
                <a:solidFill>
                  <a:srgbClr val="0B4BB4"/>
                </a:solidFill>
                <a:effectLst/>
                <a:latin typeface="Helvetica" pitchFamily="2" charset="0"/>
              </a:rPr>
              <a:t>www.fidelity.com</a:t>
            </a:r>
            <a:r>
              <a:rPr lang="en-US" u="sng" dirty="0">
                <a:solidFill>
                  <a:srgbClr val="0B4BB4"/>
                </a:solidFill>
                <a:effectLst/>
                <a:latin typeface="Helvetica" pitchFamily="2" charset="0"/>
              </a:rPr>
              <a:t>/viewpoints/personal-finance/plan-for-rising-health-care-costs</a:t>
            </a:r>
            <a:r>
              <a:rPr lang="en-US" dirty="0">
                <a:solidFill>
                  <a:srgbClr val="000000"/>
                </a:solidFill>
                <a:effectLst/>
                <a:latin typeface="Helvetica" pitchFamily="2" charset="0"/>
              </a:rPr>
              <a:t> </a:t>
            </a:r>
            <a:endParaRPr lang="en-US" dirty="0">
              <a:solidFill>
                <a:srgbClr val="0B4BB4"/>
              </a:solidFill>
              <a:effectLst/>
              <a:latin typeface="Helvetica" pitchFamily="2" charset="0"/>
            </a:endParaRPr>
          </a:p>
          <a:p>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5</a:t>
            </a:fld>
            <a:endParaRPr lang="en-US"/>
          </a:p>
        </p:txBody>
      </p:sp>
    </p:spTree>
    <p:extLst>
      <p:ext uri="{BB962C8B-B14F-4D97-AF65-F5344CB8AC3E}">
        <p14:creationId xmlns:p14="http://schemas.microsoft.com/office/powerpoint/2010/main" val="812777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Increases in inflation decrease purchasing power for everything from healthcare to food to utilities.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r>
              <a:rPr lang="en-US" dirty="0">
                <a:solidFill>
                  <a:srgbClr val="000000"/>
                </a:solidFill>
                <a:effectLst/>
                <a:latin typeface="Helvetica" pitchFamily="2" charset="0"/>
              </a:rPr>
              <a:t>For detailed context, reference</a:t>
            </a:r>
          </a:p>
          <a:p>
            <a:r>
              <a:rPr lang="en-US" dirty="0">
                <a:solidFill>
                  <a:srgbClr val="000000"/>
                </a:solidFill>
                <a:effectLst/>
                <a:latin typeface="Helvetica" pitchFamily="2" charset="0"/>
              </a:rPr>
              <a:t>Longevity: The Retirement Problem No One Is Discussing, April 2023</a:t>
            </a:r>
          </a:p>
          <a:p>
            <a:r>
              <a:rPr lang="en-US" u="sng" dirty="0">
                <a:solidFill>
                  <a:srgbClr val="0B4BB4"/>
                </a:solidFill>
                <a:effectLst/>
                <a:latin typeface="Helvetica" pitchFamily="2" charset="0"/>
              </a:rPr>
              <a:t>https://</a:t>
            </a:r>
            <a:r>
              <a:rPr lang="en-US" u="sng" dirty="0" err="1">
                <a:solidFill>
                  <a:srgbClr val="0B4BB4"/>
                </a:solidFill>
                <a:effectLst/>
                <a:latin typeface="Helvetica" pitchFamily="2" charset="0"/>
              </a:rPr>
              <a:t>www.kiplinger.com</a:t>
            </a:r>
            <a:r>
              <a:rPr lang="en-US" u="sng">
                <a:solidFill>
                  <a:srgbClr val="0B4BB4"/>
                </a:solidFill>
                <a:effectLst/>
                <a:latin typeface="Helvetica" pitchFamily="2" charset="0"/>
              </a:rPr>
              <a:t>/retirement/longevity-the-retirement-problem-no-one-is-discussing</a:t>
            </a:r>
            <a:endParaRPr lang="en-US">
              <a:solidFill>
                <a:srgbClr val="0B4BB4"/>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6</a:t>
            </a:fld>
            <a:endParaRPr lang="en-US"/>
          </a:p>
        </p:txBody>
      </p:sp>
    </p:spTree>
    <p:extLst>
      <p:ext uri="{BB962C8B-B14F-4D97-AF65-F5344CB8AC3E}">
        <p14:creationId xmlns:p14="http://schemas.microsoft.com/office/powerpoint/2010/main" val="290475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Pre-tax</a:t>
            </a:r>
            <a:r>
              <a:rPr lang="en-US" baseline="0" dirty="0"/>
              <a:t> savings gives you the benefit of triple compounding.  Your contributions are made via salary deferral which allows you to save more while making a reduced change to your take home pay, additionally the pre-tax contribution decreases your taxable earnings which reduces the amount you will pay in taxes and you will earn tax-deferred interest on the money you would have otherwise paid in taxes.  </a:t>
            </a:r>
          </a:p>
          <a:p>
            <a:endParaRPr lang="en-US" baseline="0" dirty="0"/>
          </a:p>
          <a:p>
            <a:r>
              <a:rPr lang="en-US" baseline="0" dirty="0"/>
              <a:t>Taxes are not due until funds are withdrawn from the plan, and people with lower income in retirement will likely find themselves in a lower tax-bracket in their retirement years.  </a:t>
            </a:r>
            <a:endParaRPr lang="en-US"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7</a:t>
            </a:fld>
            <a:endParaRPr lang="en-US"/>
          </a:p>
        </p:txBody>
      </p:sp>
    </p:spTree>
    <p:extLst>
      <p:ext uri="{BB962C8B-B14F-4D97-AF65-F5344CB8AC3E}">
        <p14:creationId xmlns:p14="http://schemas.microsoft.com/office/powerpoint/2010/main" val="218573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8</a:t>
            </a:fld>
            <a:endParaRPr lang="en-US"/>
          </a:p>
        </p:txBody>
      </p:sp>
    </p:spTree>
    <p:extLst>
      <p:ext uri="{BB962C8B-B14F-4D97-AF65-F5344CB8AC3E}">
        <p14:creationId xmlns:p14="http://schemas.microsoft.com/office/powerpoint/2010/main" val="421878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a:t>
            </a:r>
            <a:r>
              <a:rPr lang="en-US" baseline="0" dirty="0"/>
              <a:t>:  Karen (40) &amp; Julie (25).  Julie starts saving $350/month in her 403(b) plan, and never increases contributions.  Assuming 3% average annual interest she will have $326,185 at age 65.  Karen waits until 40 to start saving.  If she contributes $350/month and never increases and earns the same annual average of 3%, her total at age 65 is only $157,722.  If she doubles monthly contributions to $700/month, her total savings at age 65 will grow to $315, 455, still less than if she had started earlier.</a:t>
            </a:r>
          </a:p>
          <a:p>
            <a:endParaRPr lang="en-US" baseline="0" dirty="0"/>
          </a:p>
        </p:txBody>
      </p:sp>
      <p:sp>
        <p:nvSpPr>
          <p:cNvPr id="4" name="Header Placeholder 3"/>
          <p:cNvSpPr>
            <a:spLocks noGrp="1"/>
          </p:cNvSpPr>
          <p:nvPr>
            <p:ph type="hdr" sz="quarter"/>
          </p:nvPr>
        </p:nvSpPr>
        <p:spPr/>
        <p:txBody>
          <a:bodyPr/>
          <a:lstStyle/>
          <a:p>
            <a:r>
              <a:rPr lang="en-US"/>
              <a:t>2023 Affiliated</a:t>
            </a:r>
            <a:endParaRPr lang="en-US" dirty="0"/>
          </a:p>
        </p:txBody>
      </p:sp>
      <p:sp>
        <p:nvSpPr>
          <p:cNvPr id="5" name="Date Placeholder 4"/>
          <p:cNvSpPr>
            <a:spLocks noGrp="1"/>
          </p:cNvSpPr>
          <p:nvPr>
            <p:ph type="dt" idx="1"/>
          </p:nvPr>
        </p:nvSpPr>
        <p:spPr/>
        <p:txBody>
          <a:bodyPr/>
          <a:lstStyle/>
          <a:p>
            <a:fld id="{99575C4A-3614-CE4B-A2A0-9A34BFDAF7F1}" type="datetime1">
              <a:rPr lang="en-US" smtClean="0"/>
              <a:t>6/30/23</a:t>
            </a:fld>
            <a:endParaRPr lang="en-US"/>
          </a:p>
        </p:txBody>
      </p:sp>
      <p:sp>
        <p:nvSpPr>
          <p:cNvPr id="6" name="Slide Number Placeholder 5"/>
          <p:cNvSpPr>
            <a:spLocks noGrp="1"/>
          </p:cNvSpPr>
          <p:nvPr>
            <p:ph type="sldNum" sz="quarter" idx="5"/>
          </p:nvPr>
        </p:nvSpPr>
        <p:spPr/>
        <p:txBody>
          <a:bodyPr/>
          <a:lstStyle/>
          <a:p>
            <a:fld id="{43E11481-28E0-4423-8641-2533152FEC53}" type="slidenum">
              <a:rPr lang="en-US" smtClean="0"/>
              <a:t>9</a:t>
            </a:fld>
            <a:endParaRPr lang="en-US"/>
          </a:p>
        </p:txBody>
      </p:sp>
    </p:spTree>
    <p:extLst>
      <p:ext uri="{BB962C8B-B14F-4D97-AF65-F5344CB8AC3E}">
        <p14:creationId xmlns:p14="http://schemas.microsoft.com/office/powerpoint/2010/main" val="274922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21A5D7E0-C772-C948-BC74-1A93054F3E8A}"/>
              </a:ext>
            </a:extLst>
          </p:cNvPr>
          <p:cNvSpPr txBox="1">
            <a:spLocks/>
          </p:cNvSpPr>
          <p:nvPr userDrawn="1"/>
        </p:nvSpPr>
        <p:spPr>
          <a:xfrm>
            <a:off x="4257687" y="6446579"/>
            <a:ext cx="3676649" cy="184666"/>
          </a:xfrm>
          <a:prstGeom prst="rect">
            <a:avLst/>
          </a:prstGeom>
        </p:spPr>
        <p:txBody>
          <a:bodyPr vert="horz" wrap="none" lIns="0" tIns="0" rIns="0" bIns="0" rtlCol="0" anchor="ctr">
            <a:spAutoFit/>
          </a:bodyPr>
          <a:lstStyle>
            <a:defPPr>
              <a:defRPr lang="en-US"/>
            </a:defPPr>
            <a:lvl1pPr marL="0" algn="ctr" defTabSz="914400" rtl="0" eaLnBrk="1" latinLnBrk="0" hangingPunct="1">
              <a:defRPr sz="12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 Agent Use Only – Not For Use With The Public</a:t>
            </a:r>
          </a:p>
        </p:txBody>
      </p:sp>
      <p:sp>
        <p:nvSpPr>
          <p:cNvPr id="7" name="Slide Number Placeholder 5">
            <a:extLst>
              <a:ext uri="{FF2B5EF4-FFF2-40B4-BE49-F238E27FC236}">
                <a16:creationId xmlns:a16="http://schemas.microsoft.com/office/drawing/2014/main" id="{67742DB4-98E6-7B46-8711-3681F840E065}"/>
              </a:ext>
            </a:extLst>
          </p:cNvPr>
          <p:cNvSpPr txBox="1">
            <a:spLocks/>
          </p:cNvSpPr>
          <p:nvPr userDrawn="1"/>
        </p:nvSpPr>
        <p:spPr>
          <a:xfrm>
            <a:off x="9437377" y="6454274"/>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
        <p:nvSpPr>
          <p:cNvPr id="8" name="Freeform 7">
            <a:extLst>
              <a:ext uri="{FF2B5EF4-FFF2-40B4-BE49-F238E27FC236}">
                <a16:creationId xmlns:a16="http://schemas.microsoft.com/office/drawing/2014/main" id="{F6A3DDFE-B15E-CA43-BE5F-530FB107C951}"/>
              </a:ext>
            </a:extLst>
          </p:cNvPr>
          <p:cNvSpPr/>
          <p:nvPr userDrawn="1"/>
        </p:nvSpPr>
        <p:spPr>
          <a:xfrm rot="16200000">
            <a:off x="4217751" y="-1105739"/>
            <a:ext cx="6880698" cy="9067800"/>
          </a:xfrm>
          <a:custGeom>
            <a:avLst/>
            <a:gdLst>
              <a:gd name="connsiteX0" fmla="*/ 6880698 w 6880698"/>
              <a:gd name="connsiteY0" fmla="*/ 6880698 h 9067800"/>
              <a:gd name="connsiteX1" fmla="*/ 4693596 w 6880698"/>
              <a:gd name="connsiteY1" fmla="*/ 6880698 h 9067800"/>
              <a:gd name="connsiteX2" fmla="*/ 6880698 w 6880698"/>
              <a:gd name="connsiteY2" fmla="*/ 9067800 h 9067800"/>
              <a:gd name="connsiteX3" fmla="*/ 0 w 6880698"/>
              <a:gd name="connsiteY3" fmla="*/ 9067800 h 9067800"/>
              <a:gd name="connsiteX4" fmla="*/ 0 w 6880698"/>
              <a:gd name="connsiteY4" fmla="*/ 6880698 h 9067800"/>
              <a:gd name="connsiteX5" fmla="*/ 0 w 6880698"/>
              <a:gd name="connsiteY5" fmla="*/ 2187102 h 9067800"/>
              <a:gd name="connsiteX6" fmla="*/ 0 w 6880698"/>
              <a:gd name="connsiteY6" fmla="*/ 0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6880698 h 9067800"/>
              <a:gd name="connsiteX4" fmla="*/ 0 w 6880698"/>
              <a:gd name="connsiteY4" fmla="*/ 2187102 h 9067800"/>
              <a:gd name="connsiteX5" fmla="*/ 0 w 6880698"/>
              <a:gd name="connsiteY5" fmla="*/ 0 h 9067800"/>
              <a:gd name="connsiteX6" fmla="*/ 6880698 w 6880698"/>
              <a:gd name="connsiteY6" fmla="*/ 6880698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6880698 h 9067800"/>
              <a:gd name="connsiteX4" fmla="*/ 0 w 6880698"/>
              <a:gd name="connsiteY4" fmla="*/ 0 h 9067800"/>
              <a:gd name="connsiteX5" fmla="*/ 6880698 w 6880698"/>
              <a:gd name="connsiteY5" fmla="*/ 6880698 h 9067800"/>
              <a:gd name="connsiteX0" fmla="*/ 6880698 w 6880698"/>
              <a:gd name="connsiteY0" fmla="*/ 6880698 h 9067800"/>
              <a:gd name="connsiteX1" fmla="*/ 6880698 w 6880698"/>
              <a:gd name="connsiteY1" fmla="*/ 9067800 h 9067800"/>
              <a:gd name="connsiteX2" fmla="*/ 0 w 6880698"/>
              <a:gd name="connsiteY2" fmla="*/ 9067800 h 9067800"/>
              <a:gd name="connsiteX3" fmla="*/ 0 w 6880698"/>
              <a:gd name="connsiteY3" fmla="*/ 0 h 9067800"/>
              <a:gd name="connsiteX4" fmla="*/ 6880698 w 6880698"/>
              <a:gd name="connsiteY4" fmla="*/ 6880698 h 906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0698" h="9067800">
                <a:moveTo>
                  <a:pt x="6880698" y="6880698"/>
                </a:moveTo>
                <a:lnTo>
                  <a:pt x="6880698" y="9067800"/>
                </a:lnTo>
                <a:lnTo>
                  <a:pt x="0" y="9067800"/>
                </a:lnTo>
                <a:lnTo>
                  <a:pt x="0" y="0"/>
                </a:lnTo>
                <a:lnTo>
                  <a:pt x="6880698" y="68806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ight Triangle 8">
            <a:extLst>
              <a:ext uri="{FF2B5EF4-FFF2-40B4-BE49-F238E27FC236}">
                <a16:creationId xmlns:a16="http://schemas.microsoft.com/office/drawing/2014/main" id="{76B982B5-7A76-1840-8BDA-DA9055789BB6}"/>
              </a:ext>
            </a:extLst>
          </p:cNvPr>
          <p:cNvSpPr/>
          <p:nvPr userDrawn="1"/>
        </p:nvSpPr>
        <p:spPr>
          <a:xfrm rot="5400000">
            <a:off x="-1" y="0"/>
            <a:ext cx="3735092" cy="373509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0D2934F-3182-6347-8F9D-F817CB8E8D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116" y="307416"/>
            <a:ext cx="2400300" cy="1193800"/>
          </a:xfrm>
          <a:prstGeom prst="rect">
            <a:avLst/>
          </a:prstGeom>
        </p:spPr>
      </p:pic>
      <p:sp>
        <p:nvSpPr>
          <p:cNvPr id="14" name="TextBox 13">
            <a:extLst>
              <a:ext uri="{FF2B5EF4-FFF2-40B4-BE49-F238E27FC236}">
                <a16:creationId xmlns:a16="http://schemas.microsoft.com/office/drawing/2014/main" id="{071DEDBD-1284-5B4F-AF88-280A94C17F4B}"/>
              </a:ext>
            </a:extLst>
          </p:cNvPr>
          <p:cNvSpPr txBox="1"/>
          <p:nvPr userDrawn="1"/>
        </p:nvSpPr>
        <p:spPr>
          <a:xfrm>
            <a:off x="5443491" y="5384750"/>
            <a:ext cx="6484731" cy="1154162"/>
          </a:xfrm>
          <a:prstGeom prst="rect">
            <a:avLst/>
          </a:prstGeom>
          <a:noFill/>
        </p:spPr>
        <p:txBody>
          <a:bodyPr wrap="square" lIns="0" tIns="0" rIns="0" bIns="0" rtlCol="0">
            <a:spAutoFit/>
          </a:bodyPr>
          <a:lstStyle/>
          <a:p>
            <a:pPr algn="l">
              <a:spcAft>
                <a:spcPts val="600"/>
              </a:spcAft>
            </a:pPr>
            <a:r>
              <a:rPr lang="en-US" sz="1000" dirty="0">
                <a:solidFill>
                  <a:schemeClr val="tx2">
                    <a:lumMod val="60000"/>
                    <a:lumOff val="40000"/>
                  </a:schemeClr>
                </a:solidFill>
                <a:latin typeface="Arial Narrow" panose="020B0604020202020204" pitchFamily="34" charset="0"/>
                <a:cs typeface="Arial Narrow" panose="020B0604020202020204" pitchFamily="34" charset="0"/>
              </a:rPr>
              <a:t>National Life Group® is a trade name of National Life Insurance Company, founded in Montpelier, VT in 1848, Life Insurance Company of the Southwest, Addison, TX, chartered in 1955, and their affiliates.  Each company of National Life Group is solely responsible for its own financial condition and contractual obligations. Life Insurance Company of the Southwest is not an authorized insurer in New York and does not conduct insurance business in New York.</a:t>
            </a:r>
          </a:p>
          <a:p>
            <a:pPr algn="l">
              <a:spcAft>
                <a:spcPts val="600"/>
              </a:spcAft>
            </a:pPr>
            <a:r>
              <a:rPr lang="en-US" sz="1000" dirty="0">
                <a:solidFill>
                  <a:schemeClr val="tx2">
                    <a:lumMod val="60000"/>
                    <a:lumOff val="40000"/>
                  </a:schemeClr>
                </a:solidFill>
                <a:latin typeface="Arial Narrow" panose="020B0604020202020204" pitchFamily="34" charset="0"/>
                <a:cs typeface="Arial Narrow" panose="020B0604020202020204" pitchFamily="34" charset="0"/>
              </a:rPr>
              <a:t>The companies of National Life Group and their representatives are neither endorsed by, nor affiliated with, any school, district, or government agency. This information is not intended as tax or legal advice. For advice concerning your own situation, please consult with your appropriate professional advisor.  </a:t>
            </a:r>
          </a:p>
        </p:txBody>
      </p:sp>
      <p:sp>
        <p:nvSpPr>
          <p:cNvPr id="2" name="Title 1">
            <a:extLst>
              <a:ext uri="{FF2B5EF4-FFF2-40B4-BE49-F238E27FC236}">
                <a16:creationId xmlns:a16="http://schemas.microsoft.com/office/drawing/2014/main" id="{9C753039-7A7C-6E40-A930-C4CB10D27E1F}"/>
              </a:ext>
            </a:extLst>
          </p:cNvPr>
          <p:cNvSpPr>
            <a:spLocks noGrp="1"/>
          </p:cNvSpPr>
          <p:nvPr>
            <p:ph type="title"/>
          </p:nvPr>
        </p:nvSpPr>
        <p:spPr>
          <a:xfrm>
            <a:off x="6858001" y="1839920"/>
            <a:ext cx="5330911" cy="1802380"/>
          </a:xfrm>
        </p:spPr>
        <p:txBody>
          <a:bodyPr anchor="b" anchorCtr="0"/>
          <a:lstStyle>
            <a:lvl1pPr algn="r">
              <a:defRPr/>
            </a:lvl1pPr>
          </a:lstStyle>
          <a:p>
            <a:r>
              <a:rPr lang="en-US" dirty="0"/>
              <a:t>Click to edit Master title style</a:t>
            </a:r>
          </a:p>
        </p:txBody>
      </p:sp>
      <p:sp>
        <p:nvSpPr>
          <p:cNvPr id="18" name="Text Placeholder 17">
            <a:extLst>
              <a:ext uri="{FF2B5EF4-FFF2-40B4-BE49-F238E27FC236}">
                <a16:creationId xmlns:a16="http://schemas.microsoft.com/office/drawing/2014/main" id="{4A539B04-6305-0942-94C9-5485144CAE96}"/>
              </a:ext>
            </a:extLst>
          </p:cNvPr>
          <p:cNvSpPr>
            <a:spLocks noGrp="1"/>
          </p:cNvSpPr>
          <p:nvPr>
            <p:ph type="body" sz="quarter" idx="10"/>
          </p:nvPr>
        </p:nvSpPr>
        <p:spPr>
          <a:xfrm>
            <a:off x="9071271" y="3628150"/>
            <a:ext cx="2662238" cy="820737"/>
          </a:xfrm>
        </p:spPr>
        <p:txBody>
          <a:bodyPr/>
          <a:lstStyle>
            <a:lvl1pPr marL="0" indent="0" algn="r">
              <a:buNone/>
              <a:defRPr sz="2400">
                <a:solidFill>
                  <a:schemeClr val="tx2"/>
                </a:solidFill>
              </a:defRPr>
            </a:lvl1pPr>
            <a:lvl2pPr marL="0" indent="0" algn="r">
              <a:buNone/>
              <a:defRPr sz="2400">
                <a:solidFill>
                  <a:schemeClr val="tx2"/>
                </a:solidFill>
              </a:defRPr>
            </a:lvl2pPr>
            <a:lvl3pPr marL="0" indent="0" algn="r">
              <a:buNone/>
              <a:defRPr sz="2400">
                <a:solidFill>
                  <a:schemeClr val="tx2"/>
                </a:solidFill>
              </a:defRPr>
            </a:lvl3pPr>
            <a:lvl4pPr marL="0" indent="0" algn="r">
              <a:buNone/>
              <a:defRPr sz="2400">
                <a:solidFill>
                  <a:schemeClr val="tx2"/>
                </a:solidFill>
              </a:defRPr>
            </a:lvl4pPr>
            <a:lvl5pPr marL="0" indent="0" algn="r">
              <a:buNone/>
              <a:defRPr sz="2400">
                <a:solidFill>
                  <a:schemeClr val="tx2"/>
                </a:solidFill>
              </a:defRPr>
            </a:lvl5pPr>
          </a:lstStyle>
          <a:p>
            <a:pPr lvl="0"/>
            <a:r>
              <a:rPr lang="en-US"/>
              <a:t>Click to edit Master text styles</a:t>
            </a:r>
          </a:p>
        </p:txBody>
      </p:sp>
      <p:sp>
        <p:nvSpPr>
          <p:cNvPr id="34" name="Date Placeholder 21">
            <a:extLst>
              <a:ext uri="{FF2B5EF4-FFF2-40B4-BE49-F238E27FC236}">
                <a16:creationId xmlns:a16="http://schemas.microsoft.com/office/drawing/2014/main" id="{E921DC4A-8638-7B4C-A380-A559B7F6BDB4}"/>
              </a:ext>
            </a:extLst>
          </p:cNvPr>
          <p:cNvSpPr txBox="1">
            <a:spLocks/>
          </p:cNvSpPr>
          <p:nvPr userDrawn="1"/>
        </p:nvSpPr>
        <p:spPr>
          <a:xfrm>
            <a:off x="461315" y="6458392"/>
            <a:ext cx="2024593" cy="169277"/>
          </a:xfrm>
          <a:prstGeom prst="rect">
            <a:avLst/>
          </a:prstGeom>
        </p:spPr>
        <p:txBody>
          <a:bodyPr vert="horz" wrap="none" lIns="0" tIns="0" rIns="0" bIns="0" rtlCol="0" anchor="ctr">
            <a:spAutoFit/>
          </a:bodyPr>
          <a:lstStyle>
            <a:defPPr>
              <a:defRPr lang="en-US"/>
            </a:defPPr>
            <a:lvl1pPr marL="0" algn="l"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TC1337722(0523)3 | Cat 103231(0523)</a:t>
            </a:r>
          </a:p>
        </p:txBody>
      </p:sp>
      <p:sp>
        <p:nvSpPr>
          <p:cNvPr id="36" name="Slide Number Placeholder 23">
            <a:extLst>
              <a:ext uri="{FF2B5EF4-FFF2-40B4-BE49-F238E27FC236}">
                <a16:creationId xmlns:a16="http://schemas.microsoft.com/office/drawing/2014/main" id="{0773B8E9-5E0C-8E45-87CD-E16F054DB1F7}"/>
              </a:ext>
            </a:extLst>
          </p:cNvPr>
          <p:cNvSpPr txBox="1">
            <a:spLocks/>
          </p:cNvSpPr>
          <p:nvPr userDrawn="1"/>
        </p:nvSpPr>
        <p:spPr>
          <a:xfrm>
            <a:off x="9803039" y="6458392"/>
            <a:ext cx="1925207"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a:t>
            </a:r>
          </a:p>
        </p:txBody>
      </p:sp>
      <p:sp>
        <p:nvSpPr>
          <p:cNvPr id="3" name="TextBox 2">
            <a:extLst>
              <a:ext uri="{FF2B5EF4-FFF2-40B4-BE49-F238E27FC236}">
                <a16:creationId xmlns:a16="http://schemas.microsoft.com/office/drawing/2014/main" id="{3C32CD6F-1A8A-D0AD-C60F-A7CB20913CF0}"/>
              </a:ext>
            </a:extLst>
          </p:cNvPr>
          <p:cNvSpPr txBox="1"/>
          <p:nvPr userDrawn="1"/>
        </p:nvSpPr>
        <p:spPr>
          <a:xfrm>
            <a:off x="5443491" y="4578163"/>
            <a:ext cx="6484730" cy="815608"/>
          </a:xfrm>
          <a:prstGeom prst="rect">
            <a:avLst/>
          </a:prstGeom>
          <a:noFill/>
        </p:spPr>
        <p:txBody>
          <a:bodyPr wrap="square" lIns="0" rtlCol="0">
            <a:spAutoFit/>
          </a:bodyPr>
          <a:lstStyle/>
          <a:p>
            <a:pPr algn="l" defTabSz="457200" fontAlgn="base">
              <a:spcBef>
                <a:spcPct val="0"/>
              </a:spcBef>
              <a:spcAft>
                <a:spcPts val="0"/>
              </a:spcAft>
              <a:defRPr/>
            </a:pPr>
            <a:r>
              <a:rPr lang="en-US" sz="1100" b="0" dirty="0">
                <a:solidFill>
                  <a:schemeClr val="tx2">
                    <a:lumMod val="60000"/>
                    <a:lumOff val="40000"/>
                  </a:schemeClr>
                </a:solidFill>
                <a:latin typeface="+mj-lt"/>
              </a:rPr>
              <a:t>Products issued by:</a:t>
            </a:r>
          </a:p>
          <a:p>
            <a:pPr marL="0" marR="0" lvl="0" indent="0" algn="l" defTabSz="457200" rtl="0" eaLnBrk="1" fontAlgn="base" latinLnBrk="0" hangingPunct="1">
              <a:lnSpc>
                <a:spcPct val="100000"/>
              </a:lnSpc>
              <a:spcBef>
                <a:spcPct val="0"/>
              </a:spcBef>
              <a:spcAft>
                <a:spcPts val="600"/>
              </a:spcAft>
              <a:buClrTx/>
              <a:buSzTx/>
              <a:buFontTx/>
              <a:buNone/>
              <a:tabLst/>
              <a:defRPr/>
            </a:pPr>
            <a:r>
              <a:rPr lang="en-US" sz="1800" b="1" dirty="0">
                <a:solidFill>
                  <a:schemeClr val="tx2">
                    <a:lumMod val="60000"/>
                    <a:lumOff val="40000"/>
                  </a:schemeClr>
                </a:solidFill>
                <a:latin typeface="+mj-lt"/>
              </a:rPr>
              <a:t>National Life Insurance Company</a:t>
            </a:r>
            <a:br>
              <a:rPr lang="en-US" sz="1800" b="1" dirty="0">
                <a:solidFill>
                  <a:schemeClr val="tx2">
                    <a:lumMod val="60000"/>
                    <a:lumOff val="40000"/>
                  </a:schemeClr>
                </a:solidFill>
                <a:latin typeface="+mj-lt"/>
              </a:rPr>
            </a:br>
            <a:r>
              <a:rPr lang="en-US" sz="1800" b="1" dirty="0">
                <a:solidFill>
                  <a:schemeClr val="tx2">
                    <a:lumMod val="60000"/>
                    <a:lumOff val="40000"/>
                  </a:schemeClr>
                </a:solidFill>
                <a:latin typeface="+mj-lt"/>
              </a:rPr>
              <a:t>Insurance Company of the Southwest</a:t>
            </a:r>
            <a:r>
              <a:rPr lang="en-US" sz="1800" b="1" baseline="30000" dirty="0">
                <a:solidFill>
                  <a:schemeClr val="tx2">
                    <a:lumMod val="60000"/>
                    <a:lumOff val="40000"/>
                  </a:schemeClr>
                </a:solidFill>
                <a:latin typeface="+mj-lt"/>
              </a:rPr>
              <a:t>®</a:t>
            </a:r>
            <a:endParaRPr lang="en-US" sz="1800" dirty="0">
              <a:solidFill>
                <a:schemeClr val="tx2">
                  <a:lumMod val="60000"/>
                  <a:lumOff val="40000"/>
                </a:schemeClr>
              </a:solidFill>
              <a:latin typeface="+mj-lt"/>
            </a:endParaRPr>
          </a:p>
        </p:txBody>
      </p:sp>
    </p:spTree>
    <p:extLst>
      <p:ext uri="{BB962C8B-B14F-4D97-AF65-F5344CB8AC3E}">
        <p14:creationId xmlns:p14="http://schemas.microsoft.com/office/powerpoint/2010/main" val="424471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7D2CEC3C-977C-9743-87DA-B8C7EC80BE33}"/>
              </a:ext>
            </a:extLst>
          </p:cNvPr>
          <p:cNvSpPr/>
          <p:nvPr userDrawn="1"/>
        </p:nvSpPr>
        <p:spPr>
          <a:xfrm>
            <a:off x="-1" y="0"/>
            <a:ext cx="6849979" cy="6849979"/>
          </a:xfrm>
          <a:prstGeom prst="rtTriangle">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FB8428F-45DE-8647-AF05-9379AFC387E5}"/>
              </a:ext>
            </a:extLst>
          </p:cNvPr>
          <p:cNvSpPr>
            <a:spLocks noGrp="1"/>
          </p:cNvSpPr>
          <p:nvPr>
            <p:ph type="title"/>
          </p:nvPr>
        </p:nvSpPr>
        <p:spPr>
          <a:xfrm>
            <a:off x="0" y="4965625"/>
            <a:ext cx="4782065" cy="997196"/>
          </a:xfrm>
          <a:noFill/>
        </p:spPr>
        <p:txBody>
          <a:bodyPr lIns="457200" tIns="0" rIns="0" bIns="0" anchor="b" anchorCtr="0"/>
          <a:lstStyle>
            <a:lvl1pPr>
              <a:defRPr>
                <a:solidFill>
                  <a:schemeClr val="bg1"/>
                </a:solidFill>
              </a:defRPr>
            </a:lvl1pPr>
          </a:lstStyle>
          <a:p>
            <a:r>
              <a:rPr lang="en-US"/>
              <a:t>Click to edit Master title style</a:t>
            </a:r>
            <a:endParaRPr lang="en-US" dirty="0"/>
          </a:p>
        </p:txBody>
      </p:sp>
      <p:sp>
        <p:nvSpPr>
          <p:cNvPr id="12" name="Slide Number Placeholder 23">
            <a:extLst>
              <a:ext uri="{FF2B5EF4-FFF2-40B4-BE49-F238E27FC236}">
                <a16:creationId xmlns:a16="http://schemas.microsoft.com/office/drawing/2014/main" id="{7AC5A2E6-D22D-F446-A73B-9C65D603AD05}"/>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71943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13A6-772B-4524-ABFB-D1492CA5F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32DE5-DB54-4190-BFC7-836628BC45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3">
            <a:extLst>
              <a:ext uri="{FF2B5EF4-FFF2-40B4-BE49-F238E27FC236}">
                <a16:creationId xmlns:a16="http://schemas.microsoft.com/office/drawing/2014/main" id="{3DFCBF89-CA9C-F144-BFDC-F791438A1E98}"/>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354493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7" name="Slide Number Placeholder 23">
            <a:extLst>
              <a:ext uri="{FF2B5EF4-FFF2-40B4-BE49-F238E27FC236}">
                <a16:creationId xmlns:a16="http://schemas.microsoft.com/office/drawing/2014/main" id="{EB6640B1-95D1-AF4B-ACFF-D3D87BDCB7D4}"/>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358697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24C1-0B39-4AEF-B804-0C3BE40767D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77B3579-C8DF-DA48-9ADE-06832BB052B7}"/>
              </a:ext>
            </a:extLst>
          </p:cNvPr>
          <p:cNvSpPr>
            <a:spLocks noGrp="1"/>
          </p:cNvSpPr>
          <p:nvPr>
            <p:ph type="body" sz="quarter" idx="11"/>
          </p:nvPr>
        </p:nvSpPr>
        <p:spPr>
          <a:xfrm>
            <a:off x="728420" y="1400119"/>
            <a:ext cx="6173874" cy="646331"/>
          </a:xfrm>
          <a:solidFill>
            <a:schemeClr val="bg2"/>
          </a:solidFill>
        </p:spPr>
        <p:txBody>
          <a:bodyPr wrap="square" lIns="182880" tIns="182880" rIns="182880" bIns="182880" anchor="ctr" anchorCtr="0">
            <a:spAutoFit/>
          </a:bodyPr>
          <a:lstStyle>
            <a:lvl1pPr marL="14288" indent="-14288">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6" name="Text Placeholder 11">
            <a:extLst>
              <a:ext uri="{FF2B5EF4-FFF2-40B4-BE49-F238E27FC236}">
                <a16:creationId xmlns:a16="http://schemas.microsoft.com/office/drawing/2014/main" id="{ADDED8AC-F820-6843-BC7B-6D95A020A2FB}"/>
              </a:ext>
            </a:extLst>
          </p:cNvPr>
          <p:cNvSpPr>
            <a:spLocks noGrp="1"/>
          </p:cNvSpPr>
          <p:nvPr>
            <p:ph type="body" sz="quarter" idx="13"/>
          </p:nvPr>
        </p:nvSpPr>
        <p:spPr>
          <a:xfrm>
            <a:off x="728420" y="2059335"/>
            <a:ext cx="6173874" cy="64633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18" name="Picture Placeholder 17">
            <a:extLst>
              <a:ext uri="{FF2B5EF4-FFF2-40B4-BE49-F238E27FC236}">
                <a16:creationId xmlns:a16="http://schemas.microsoft.com/office/drawing/2014/main" id="{E2238376-A1EE-C54B-B5BB-2EEDC25316EE}"/>
              </a:ext>
            </a:extLst>
          </p:cNvPr>
          <p:cNvSpPr>
            <a:spLocks noGrp="1"/>
          </p:cNvSpPr>
          <p:nvPr>
            <p:ph type="pic" sz="quarter" idx="14"/>
          </p:nvPr>
        </p:nvSpPr>
        <p:spPr>
          <a:xfrm>
            <a:off x="7075488" y="1233690"/>
            <a:ext cx="5116512" cy="5046460"/>
          </a:xfrm>
        </p:spPr>
        <p:txBody>
          <a:bodyPr/>
          <a:lstStyle/>
          <a:p>
            <a:r>
              <a:rPr lang="en-US"/>
              <a:t>Click icon to add picture</a:t>
            </a:r>
          </a:p>
        </p:txBody>
      </p:sp>
      <p:sp>
        <p:nvSpPr>
          <p:cNvPr id="14" name="Text Placeholder 11">
            <a:extLst>
              <a:ext uri="{FF2B5EF4-FFF2-40B4-BE49-F238E27FC236}">
                <a16:creationId xmlns:a16="http://schemas.microsoft.com/office/drawing/2014/main" id="{8DF7EA24-7F4B-1346-8376-6A7E79ED15DB}"/>
              </a:ext>
            </a:extLst>
          </p:cNvPr>
          <p:cNvSpPr>
            <a:spLocks noGrp="1"/>
          </p:cNvSpPr>
          <p:nvPr>
            <p:ph type="body" sz="quarter" idx="15"/>
          </p:nvPr>
        </p:nvSpPr>
        <p:spPr>
          <a:xfrm>
            <a:off x="728420" y="3011118"/>
            <a:ext cx="6173874" cy="646331"/>
          </a:xfrm>
          <a:solidFill>
            <a:schemeClr val="bg2"/>
          </a:solidFill>
        </p:spPr>
        <p:txBody>
          <a:bodyPr wrap="square" lIns="182880" tIns="182880" rIns="182880" bIns="182880" anchor="ctr" anchorCtr="0">
            <a:spAutoFit/>
          </a:bodyPr>
          <a:lstStyle>
            <a:lvl1pPr marL="14288" indent="-14288">
              <a:buNone/>
              <a:tabLst/>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1">
            <a:extLst>
              <a:ext uri="{FF2B5EF4-FFF2-40B4-BE49-F238E27FC236}">
                <a16:creationId xmlns:a16="http://schemas.microsoft.com/office/drawing/2014/main" id="{C89C2F49-E7AC-B641-B5BD-35789BA21E95}"/>
              </a:ext>
            </a:extLst>
          </p:cNvPr>
          <p:cNvSpPr>
            <a:spLocks noGrp="1"/>
          </p:cNvSpPr>
          <p:nvPr>
            <p:ph type="body" sz="quarter" idx="16"/>
          </p:nvPr>
        </p:nvSpPr>
        <p:spPr>
          <a:xfrm>
            <a:off x="728420" y="3688520"/>
            <a:ext cx="6173874" cy="646331"/>
          </a:xfrm>
          <a:solidFill>
            <a:schemeClr val="bg2">
              <a:alpha val="50000"/>
            </a:schemeClr>
          </a:solidFill>
        </p:spPr>
        <p:txBody>
          <a:bodyPr wrap="square" lIns="182880" tIns="182880" rIns="182880" bIns="182880" anchor="ctr" anchorCtr="0">
            <a:spAutoFit/>
          </a:bodyPr>
          <a:lstStyle>
            <a:lvl1pPr>
              <a:buFont typeface="Arial" panose="020B0604020202020204" pitchFamily="34" charset="0"/>
              <a:buChar char="•"/>
              <a:defRPr/>
            </a:lvl1pPr>
            <a:lvl2pPr>
              <a:buNone/>
              <a:defRPr/>
            </a:lvl2pPr>
            <a:lvl3pPr>
              <a:buNone/>
              <a:defRPr/>
            </a:lvl3pPr>
            <a:lvl4pPr>
              <a:buNone/>
              <a:defRPr/>
            </a:lvl4pPr>
            <a:lvl5pPr>
              <a:buNone/>
              <a:defRPr/>
            </a:lvl5pPr>
          </a:lstStyle>
          <a:p>
            <a:pPr lvl="0"/>
            <a:r>
              <a:rPr lang="en-US"/>
              <a:t>Click to edit Master text styles</a:t>
            </a:r>
          </a:p>
        </p:txBody>
      </p:sp>
      <p:sp>
        <p:nvSpPr>
          <p:cNvPr id="20" name="Slide Number Placeholder 23">
            <a:extLst>
              <a:ext uri="{FF2B5EF4-FFF2-40B4-BE49-F238E27FC236}">
                <a16:creationId xmlns:a16="http://schemas.microsoft.com/office/drawing/2014/main" id="{2FD7ACF0-31D2-324B-B54E-57FCAB2BD245}"/>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189537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5486400" cy="3291840"/>
          </a:xfrm>
          <a:solidFill>
            <a:schemeClr val="bg1">
              <a:lumMod val="95000"/>
            </a:schemeClr>
          </a:solidFill>
        </p:spPr>
        <p:txBody>
          <a:bodyPr lIns="182880" tIns="640080" rIns="182880" bIns="228600"/>
          <a:lstStyle>
            <a:lvl1pPr marL="14288" indent="-14288">
              <a:buFont typeface="Arial" panose="020B0604020202020204" pitchFamily="34" charset="0"/>
              <a:buNone/>
              <a:tabLst/>
              <a:defRPr/>
            </a:lvl1pPr>
            <a:lvl2pPr marL="14288" indent="-14288">
              <a:buNone/>
              <a:tabLst/>
              <a:defRPr/>
            </a:lvl2pPr>
            <a:lvl3pPr marL="14288" indent="-14288">
              <a:buNone/>
              <a:tabLst/>
              <a:defRPr/>
            </a:lvl3pPr>
            <a:lvl4pPr marL="14288" indent="-14288">
              <a:buNone/>
              <a:tabLst/>
              <a:defRPr/>
            </a:lvl4pPr>
            <a:lvl5pPr marL="14288" indent="-14288">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6268719" y="2834640"/>
            <a:ext cx="5486400" cy="3291840"/>
          </a:xfrm>
          <a:solidFill>
            <a:schemeClr val="bg1">
              <a:lumMod val="95000"/>
            </a:schemeClr>
          </a:solidFill>
        </p:spPr>
        <p:txBody>
          <a:bodyPr lIns="182880" tIns="640080" rIns="182880" bIns="228600"/>
          <a:lstStyle>
            <a:lvl1pPr marL="14288" indent="-14288">
              <a:buFont typeface="Arial" panose="020B0604020202020204" pitchFamily="34" charset="0"/>
              <a:buNone/>
              <a:tabLst/>
              <a:defRPr/>
            </a:lvl1pPr>
            <a:lvl2pPr marL="14288" indent="-14288">
              <a:buNone/>
              <a:tabLst/>
              <a:defRPr/>
            </a:lvl2pPr>
            <a:lvl3pPr marL="14288" indent="-14288">
              <a:buNone/>
              <a:tabLst/>
              <a:defRPr/>
            </a:lvl3pPr>
            <a:lvl4pPr marL="14288" indent="-14288">
              <a:buNone/>
              <a:tabLst/>
              <a:defRPr/>
            </a:lvl4pPr>
            <a:lvl5pPr marL="14288" indent="-14288">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2262980" y="1166578"/>
            <a:ext cx="1874837"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8074500" y="1166578"/>
            <a:ext cx="1874837" cy="1874837"/>
          </a:xfrm>
          <a:prstGeom prst="rect">
            <a:avLst/>
          </a:prstGeom>
          <a:noFill/>
          <a:ln w="127000">
            <a:noFill/>
          </a:ln>
        </p:spPr>
        <p:txBody>
          <a:bodyPr/>
          <a:lstStyle/>
          <a:p>
            <a:r>
              <a:rPr lang="en-US"/>
              <a:t>Click icon to add picture</a:t>
            </a:r>
          </a:p>
        </p:txBody>
      </p:sp>
      <p:sp>
        <p:nvSpPr>
          <p:cNvPr id="14" name="Slide Number Placeholder 23">
            <a:extLst>
              <a:ext uri="{FF2B5EF4-FFF2-40B4-BE49-F238E27FC236}">
                <a16:creationId xmlns:a16="http://schemas.microsoft.com/office/drawing/2014/main" id="{E156BA7B-0A90-9946-A003-FF848A5808AB}"/>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147798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3362960"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9174481"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3">
            <a:extLst>
              <a:ext uri="{FF2B5EF4-FFF2-40B4-BE49-F238E27FC236}">
                <a16:creationId xmlns:a16="http://schemas.microsoft.com/office/drawing/2014/main" id="{C99E02AD-6213-554A-A56E-3C67E3A2A550}"/>
              </a:ext>
            </a:extLst>
          </p:cNvPr>
          <p:cNvSpPr>
            <a:spLocks noGrp="1"/>
          </p:cNvSpPr>
          <p:nvPr>
            <p:ph type="body" sz="quarter" idx="13"/>
          </p:nvPr>
        </p:nvSpPr>
        <p:spPr>
          <a:xfrm>
            <a:off x="6268721" y="2834640"/>
            <a:ext cx="2560320" cy="3291840"/>
          </a:xfrm>
          <a:solidFill>
            <a:schemeClr val="bg1">
              <a:lumMod val="95000"/>
            </a:schemeClr>
          </a:solidFill>
        </p:spPr>
        <p:txBody>
          <a:bodyPr lIns="182880" tIns="640080" rIns="182880" bIns="228600"/>
          <a:lstStyle>
            <a:lvl1pPr marL="14288" indent="-14288" algn="ctr">
              <a:buNone/>
              <a:tabLst/>
              <a:defRPr/>
            </a:lvl1pPr>
            <a:lvl2pPr marL="14288" indent="-14288" algn="ctr">
              <a:buNone/>
              <a:tabLst/>
              <a:defRPr/>
            </a:lvl2pPr>
            <a:lvl3pPr marL="14288" indent="-14288" algn="ctr">
              <a:buNone/>
              <a:tabLst/>
              <a:defRPr/>
            </a:lvl3pPr>
            <a:lvl4pPr marL="14288" indent="-14288" algn="ctr">
              <a:buNone/>
              <a:tabLst/>
              <a:defRPr/>
            </a:lvl4pPr>
            <a:lvl5pPr marL="14288" indent="-14288"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0">
            <a:extLst>
              <a:ext uri="{FF2B5EF4-FFF2-40B4-BE49-F238E27FC236}">
                <a16:creationId xmlns:a16="http://schemas.microsoft.com/office/drawing/2014/main" id="{989266DD-44A3-6A47-BE5B-CFB3F93AB4DC}"/>
              </a:ext>
            </a:extLst>
          </p:cNvPr>
          <p:cNvSpPr>
            <a:spLocks noGrp="1"/>
          </p:cNvSpPr>
          <p:nvPr>
            <p:ph type="pic" sz="quarter" idx="14"/>
          </p:nvPr>
        </p:nvSpPr>
        <p:spPr>
          <a:xfrm>
            <a:off x="799940" y="1166578"/>
            <a:ext cx="1874837" cy="1874837"/>
          </a:xfrm>
          <a:prstGeom prst="rect">
            <a:avLst/>
          </a:prstGeom>
          <a:noFill/>
          <a:ln w="127000">
            <a:noFill/>
          </a:ln>
        </p:spPr>
        <p:txBody>
          <a:bodyPr/>
          <a:lstStyle/>
          <a:p>
            <a:r>
              <a:rPr lang="en-US"/>
              <a:t>Click icon to add picture</a:t>
            </a:r>
          </a:p>
        </p:txBody>
      </p:sp>
      <p:sp>
        <p:nvSpPr>
          <p:cNvPr id="20" name="Picture Placeholder 10">
            <a:extLst>
              <a:ext uri="{FF2B5EF4-FFF2-40B4-BE49-F238E27FC236}">
                <a16:creationId xmlns:a16="http://schemas.microsoft.com/office/drawing/2014/main" id="{AAC8A3C8-6BE1-A240-B280-7A58AFB7E3FE}"/>
              </a:ext>
            </a:extLst>
          </p:cNvPr>
          <p:cNvSpPr>
            <a:spLocks noGrp="1"/>
          </p:cNvSpPr>
          <p:nvPr>
            <p:ph type="pic" sz="quarter" idx="15"/>
          </p:nvPr>
        </p:nvSpPr>
        <p:spPr>
          <a:xfrm>
            <a:off x="3705701" y="1166578"/>
            <a:ext cx="1874837" cy="1874837"/>
          </a:xfrm>
          <a:prstGeom prst="rect">
            <a:avLst/>
          </a:prstGeom>
          <a:noFill/>
          <a:ln w="127000">
            <a:noFill/>
          </a:ln>
        </p:spPr>
        <p:txBody>
          <a:bodyPr/>
          <a:lstStyle/>
          <a:p>
            <a:r>
              <a:rPr lang="en-US"/>
              <a:t>Click icon to add picture</a:t>
            </a:r>
          </a:p>
        </p:txBody>
      </p:sp>
      <p:sp>
        <p:nvSpPr>
          <p:cNvPr id="21" name="Picture Placeholder 10">
            <a:extLst>
              <a:ext uri="{FF2B5EF4-FFF2-40B4-BE49-F238E27FC236}">
                <a16:creationId xmlns:a16="http://schemas.microsoft.com/office/drawing/2014/main" id="{73E30ABA-DD36-944B-89CF-EA08105F034F}"/>
              </a:ext>
            </a:extLst>
          </p:cNvPr>
          <p:cNvSpPr>
            <a:spLocks noGrp="1"/>
          </p:cNvSpPr>
          <p:nvPr>
            <p:ph type="pic" sz="quarter" idx="16"/>
          </p:nvPr>
        </p:nvSpPr>
        <p:spPr>
          <a:xfrm>
            <a:off x="6611460" y="1166578"/>
            <a:ext cx="1874837" cy="1874837"/>
          </a:xfrm>
          <a:prstGeom prst="rect">
            <a:avLst/>
          </a:prstGeom>
          <a:noFill/>
          <a:ln w="127000">
            <a:noFill/>
          </a:ln>
        </p:spPr>
        <p:txBody>
          <a:bodyPr/>
          <a:lstStyle/>
          <a:p>
            <a:r>
              <a:rPr lang="en-US"/>
              <a:t>Click icon to add picture</a:t>
            </a:r>
          </a:p>
        </p:txBody>
      </p:sp>
      <p:sp>
        <p:nvSpPr>
          <p:cNvPr id="22" name="Picture Placeholder 10">
            <a:extLst>
              <a:ext uri="{FF2B5EF4-FFF2-40B4-BE49-F238E27FC236}">
                <a16:creationId xmlns:a16="http://schemas.microsoft.com/office/drawing/2014/main" id="{C23A35F9-D265-CF42-BD8E-1BBEACC1DD46}"/>
              </a:ext>
            </a:extLst>
          </p:cNvPr>
          <p:cNvSpPr>
            <a:spLocks noGrp="1"/>
          </p:cNvSpPr>
          <p:nvPr>
            <p:ph type="pic" sz="quarter" idx="17"/>
          </p:nvPr>
        </p:nvSpPr>
        <p:spPr>
          <a:xfrm>
            <a:off x="9522556" y="1166577"/>
            <a:ext cx="1874837" cy="1874837"/>
          </a:xfrm>
          <a:prstGeom prst="rect">
            <a:avLst/>
          </a:prstGeom>
          <a:noFill/>
          <a:ln w="127000">
            <a:noFill/>
          </a:ln>
        </p:spPr>
        <p:txBody>
          <a:bodyPr/>
          <a:lstStyle/>
          <a:p>
            <a:r>
              <a:rPr lang="en-US"/>
              <a:t>Click icon to add picture</a:t>
            </a:r>
          </a:p>
        </p:txBody>
      </p:sp>
      <p:sp>
        <p:nvSpPr>
          <p:cNvPr id="23" name="Slide Number Placeholder 23">
            <a:extLst>
              <a:ext uri="{FF2B5EF4-FFF2-40B4-BE49-F238E27FC236}">
                <a16:creationId xmlns:a16="http://schemas.microsoft.com/office/drawing/2014/main" id="{8359AFD8-1299-7445-A10B-FFA773FE6232}"/>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236520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68DD-CBC8-479E-B32F-24D9EBCE8989}"/>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7A7CFDF-E30E-1940-98C7-1E012DC9EB69}"/>
              </a:ext>
            </a:extLst>
          </p:cNvPr>
          <p:cNvSpPr>
            <a:spLocks noGrp="1"/>
          </p:cNvSpPr>
          <p:nvPr>
            <p:ph type="body" sz="quarter" idx="10"/>
          </p:nvPr>
        </p:nvSpPr>
        <p:spPr>
          <a:xfrm>
            <a:off x="457199" y="2834640"/>
            <a:ext cx="3474720" cy="3291840"/>
          </a:xfrm>
          <a:solidFill>
            <a:schemeClr val="bg1">
              <a:lumMod val="95000"/>
            </a:schemeClr>
          </a:solidFill>
        </p:spPr>
        <p:txBody>
          <a:bodyPr lIns="182880" tIns="457200" rIns="182880" bIns="228600"/>
          <a:lstStyle>
            <a:lvl1pPr marL="14288" indent="0" algn="ctr">
              <a:buNone/>
              <a:tabLst/>
              <a:defRPr/>
            </a:lvl1pPr>
            <a:lvl2pPr marL="14288" indent="0" algn="ctr">
              <a:buNone/>
              <a:tabLst/>
              <a:defRPr/>
            </a:lvl2pPr>
            <a:lvl3pPr marL="14288" indent="0" algn="ctr">
              <a:buNone/>
              <a:tabLst/>
              <a:defRPr/>
            </a:lvl3pPr>
            <a:lvl4pPr marL="14288" indent="0" algn="ctr">
              <a:buNone/>
              <a:tabLst/>
              <a:defRPr/>
            </a:lvl4pPr>
            <a:lvl5pPr marL="14288"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46B74E60-FD1E-ED4F-B880-DACE0E6F9BE4}"/>
              </a:ext>
            </a:extLst>
          </p:cNvPr>
          <p:cNvSpPr>
            <a:spLocks noGrp="1"/>
          </p:cNvSpPr>
          <p:nvPr>
            <p:ph type="body" sz="quarter" idx="11"/>
          </p:nvPr>
        </p:nvSpPr>
        <p:spPr>
          <a:xfrm>
            <a:off x="4358640" y="2834640"/>
            <a:ext cx="3474720" cy="3291840"/>
          </a:xfrm>
          <a:solidFill>
            <a:schemeClr val="bg1">
              <a:lumMod val="95000"/>
            </a:schemeClr>
          </a:solidFill>
        </p:spPr>
        <p:txBody>
          <a:bodyPr lIns="182880" tIns="457200" rIns="182880" bIns="228600"/>
          <a:lstStyle>
            <a:lvl1pPr marL="14288" indent="0" algn="ctr">
              <a:buNone/>
              <a:tabLst/>
              <a:defRPr/>
            </a:lvl1pPr>
            <a:lvl2pPr marL="14288" indent="0" algn="ctr">
              <a:buNone/>
              <a:tabLst/>
              <a:defRPr/>
            </a:lvl2pPr>
            <a:lvl3pPr marL="14288" indent="0" algn="ctr">
              <a:buNone/>
              <a:tabLst/>
              <a:defRPr/>
            </a:lvl3pPr>
            <a:lvl4pPr marL="14288" indent="0" algn="ctr">
              <a:buNone/>
              <a:tabLst/>
              <a:defRPr/>
            </a:lvl4pPr>
            <a:lvl5pPr marL="14288"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CECDAE54-97FB-1340-974E-A833AEE1DCB3}"/>
              </a:ext>
            </a:extLst>
          </p:cNvPr>
          <p:cNvSpPr>
            <a:spLocks noGrp="1"/>
          </p:cNvSpPr>
          <p:nvPr>
            <p:ph type="body" sz="quarter" idx="12"/>
          </p:nvPr>
        </p:nvSpPr>
        <p:spPr>
          <a:xfrm>
            <a:off x="8260081" y="2834640"/>
            <a:ext cx="3474720" cy="3291840"/>
          </a:xfrm>
          <a:solidFill>
            <a:schemeClr val="bg1">
              <a:lumMod val="95000"/>
            </a:schemeClr>
          </a:solidFill>
        </p:spPr>
        <p:txBody>
          <a:bodyPr lIns="182880" tIns="457200" rIns="182880" bIns="228600"/>
          <a:lstStyle>
            <a:lvl1pPr marL="14288" indent="0" algn="ctr">
              <a:buNone/>
              <a:tabLst/>
              <a:defRPr/>
            </a:lvl1pPr>
            <a:lvl2pPr marL="14288" indent="0" algn="ctr">
              <a:buNone/>
              <a:tabLst/>
              <a:defRPr/>
            </a:lvl2pPr>
            <a:lvl3pPr marL="14288" indent="0" algn="ctr">
              <a:buNone/>
              <a:tabLst/>
              <a:defRPr/>
            </a:lvl3pPr>
            <a:lvl4pPr marL="14288" indent="0" algn="ctr">
              <a:buNone/>
              <a:tabLst/>
              <a:defRPr/>
            </a:lvl4pPr>
            <a:lvl5pPr marL="14288" indent="0" algn="ctr">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86655EDF-EB9A-E14C-8C5B-29DBABFE6282}"/>
              </a:ext>
            </a:extLst>
          </p:cNvPr>
          <p:cNvSpPr>
            <a:spLocks noGrp="1"/>
          </p:cNvSpPr>
          <p:nvPr>
            <p:ph type="pic" sz="quarter" idx="13"/>
          </p:nvPr>
        </p:nvSpPr>
        <p:spPr>
          <a:xfrm>
            <a:off x="1257141" y="1166578"/>
            <a:ext cx="1874837" cy="1874837"/>
          </a:xfrm>
          <a:prstGeom prst="rect">
            <a:avLst/>
          </a:prstGeom>
          <a:noFill/>
          <a:ln w="127000">
            <a:noFill/>
          </a:ln>
        </p:spPr>
        <p:txBody>
          <a:bodyPr/>
          <a:lstStyle/>
          <a:p>
            <a:r>
              <a:rPr lang="en-US"/>
              <a:t>Click icon to add picture</a:t>
            </a:r>
          </a:p>
        </p:txBody>
      </p:sp>
      <p:sp>
        <p:nvSpPr>
          <p:cNvPr id="12" name="Picture Placeholder 10">
            <a:extLst>
              <a:ext uri="{FF2B5EF4-FFF2-40B4-BE49-F238E27FC236}">
                <a16:creationId xmlns:a16="http://schemas.microsoft.com/office/drawing/2014/main" id="{7549764D-2A20-BA46-B830-29A2D468A9AA}"/>
              </a:ext>
            </a:extLst>
          </p:cNvPr>
          <p:cNvSpPr>
            <a:spLocks noGrp="1"/>
          </p:cNvSpPr>
          <p:nvPr>
            <p:ph type="pic" sz="quarter" idx="14"/>
          </p:nvPr>
        </p:nvSpPr>
        <p:spPr>
          <a:xfrm>
            <a:off x="5158581" y="1155003"/>
            <a:ext cx="1874837" cy="1874837"/>
          </a:xfrm>
          <a:prstGeom prst="rect">
            <a:avLst/>
          </a:prstGeom>
          <a:noFill/>
          <a:ln w="127000">
            <a:noFill/>
          </a:ln>
        </p:spPr>
        <p:txBody>
          <a:bodyPr/>
          <a:lstStyle/>
          <a:p>
            <a:r>
              <a:rPr lang="en-US"/>
              <a:t>Click icon to add picture</a:t>
            </a:r>
          </a:p>
        </p:txBody>
      </p:sp>
      <p:sp>
        <p:nvSpPr>
          <p:cNvPr id="13" name="Picture Placeholder 10">
            <a:extLst>
              <a:ext uri="{FF2B5EF4-FFF2-40B4-BE49-F238E27FC236}">
                <a16:creationId xmlns:a16="http://schemas.microsoft.com/office/drawing/2014/main" id="{EE51BD8B-A372-4C48-8E4B-771B4F906DFC}"/>
              </a:ext>
            </a:extLst>
          </p:cNvPr>
          <p:cNvSpPr>
            <a:spLocks noGrp="1"/>
          </p:cNvSpPr>
          <p:nvPr>
            <p:ph type="pic" sz="quarter" idx="15"/>
          </p:nvPr>
        </p:nvSpPr>
        <p:spPr>
          <a:xfrm>
            <a:off x="9090500" y="1166577"/>
            <a:ext cx="1874837" cy="1874837"/>
          </a:xfrm>
          <a:prstGeom prst="rect">
            <a:avLst/>
          </a:prstGeom>
          <a:noFill/>
          <a:ln w="127000">
            <a:noFill/>
          </a:ln>
        </p:spPr>
        <p:txBody>
          <a:bodyPr/>
          <a:lstStyle/>
          <a:p>
            <a:r>
              <a:rPr lang="en-US"/>
              <a:t>Click icon to add picture</a:t>
            </a:r>
          </a:p>
        </p:txBody>
      </p:sp>
      <p:sp>
        <p:nvSpPr>
          <p:cNvPr id="18" name="Slide Number Placeholder 23">
            <a:extLst>
              <a:ext uri="{FF2B5EF4-FFF2-40B4-BE49-F238E27FC236}">
                <a16:creationId xmlns:a16="http://schemas.microsoft.com/office/drawing/2014/main" id="{1E5D8AD0-333F-9544-8085-66D612AF4AF6}"/>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131475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23">
            <a:extLst>
              <a:ext uri="{FF2B5EF4-FFF2-40B4-BE49-F238E27FC236}">
                <a16:creationId xmlns:a16="http://schemas.microsoft.com/office/drawing/2014/main" id="{460B4B66-6DB1-7A44-94E3-400D9E80C159}"/>
              </a:ext>
            </a:extLst>
          </p:cNvPr>
          <p:cNvSpPr txBox="1">
            <a:spLocks/>
          </p:cNvSpPr>
          <p:nvPr userDrawn="1"/>
        </p:nvSpPr>
        <p:spPr>
          <a:xfrm>
            <a:off x="9441493" y="6458392"/>
            <a:ext cx="2224969" cy="169277"/>
          </a:xfrm>
          <a:prstGeom prst="rect">
            <a:avLst/>
          </a:prstGeom>
        </p:spPr>
        <p:txBody>
          <a:bodyPr vert="horz" wrap="none" lIns="0" tIns="0" rIns="0" bIns="0" rtlCol="0" anchor="ctr">
            <a:spAutoFit/>
          </a:bodyPr>
          <a:lstStyle>
            <a:defPPr>
              <a:defRPr lang="en-US"/>
            </a:defPPr>
            <a:lvl1pPr marL="0" algn="r" defTabSz="914400" rtl="0" eaLnBrk="1" latinLnBrk="0" hangingPunct="1">
              <a:defRPr sz="1100" b="0" i="0" kern="1200">
                <a:solidFill>
                  <a:schemeClr val="tx1">
                    <a:tint val="75000"/>
                  </a:schemeClr>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Copyright© 2023, National Life Group  |  </a:t>
            </a:r>
            <a:fld id="{7100E8EA-2210-4425-A1B5-66FC0BB99DA3}" type="slidenum">
              <a:rPr lang="en-US" smtClean="0"/>
              <a:pPr/>
              <a:t>‹#›</a:t>
            </a:fld>
            <a:endParaRPr lang="en-US" dirty="0"/>
          </a:p>
        </p:txBody>
      </p:sp>
    </p:spTree>
    <p:extLst>
      <p:ext uri="{BB962C8B-B14F-4D97-AF65-F5344CB8AC3E}">
        <p14:creationId xmlns:p14="http://schemas.microsoft.com/office/powerpoint/2010/main" val="2523571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69556-1075-488A-B01C-42F56886446D}"/>
              </a:ext>
            </a:extLst>
          </p:cNvPr>
          <p:cNvSpPr>
            <a:spLocks noGrp="1"/>
          </p:cNvSpPr>
          <p:nvPr>
            <p:ph type="title"/>
          </p:nvPr>
        </p:nvSpPr>
        <p:spPr>
          <a:xfrm>
            <a:off x="0" y="365760"/>
            <a:ext cx="12192000" cy="867930"/>
          </a:xfrm>
          <a:prstGeom prst="rect">
            <a:avLst/>
          </a:prstGeom>
          <a:noFill/>
        </p:spPr>
        <p:txBody>
          <a:bodyPr vert="horz" wrap="square" lIns="457200" tIns="182880" rIns="457200" bIns="182880" rtlCol="0" anchor="ctr">
            <a:spAutoFit/>
          </a:bodyPr>
          <a:lstStyle/>
          <a:p>
            <a:r>
              <a:rPr lang="en-US"/>
              <a:t>Click to edit Master title style</a:t>
            </a:r>
          </a:p>
        </p:txBody>
      </p:sp>
      <p:sp>
        <p:nvSpPr>
          <p:cNvPr id="3" name="Text Placeholder 2">
            <a:extLst>
              <a:ext uri="{FF2B5EF4-FFF2-40B4-BE49-F238E27FC236}">
                <a16:creationId xmlns:a16="http://schemas.microsoft.com/office/drawing/2014/main" id="{70333153-7A9E-400A-AC7D-6005476B920F}"/>
              </a:ext>
            </a:extLst>
          </p:cNvPr>
          <p:cNvSpPr>
            <a:spLocks noGrp="1"/>
          </p:cNvSpPr>
          <p:nvPr>
            <p:ph type="body" idx="1"/>
          </p:nvPr>
        </p:nvSpPr>
        <p:spPr>
          <a:xfrm>
            <a:off x="457199" y="1463040"/>
            <a:ext cx="11205147"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D3ECF-5E7D-4CFF-9FDA-853A15FB7B11}"/>
              </a:ext>
            </a:extLst>
          </p:cNvPr>
          <p:cNvSpPr>
            <a:spLocks noGrp="1"/>
          </p:cNvSpPr>
          <p:nvPr>
            <p:ph type="dt" sz="half" idx="2"/>
          </p:nvPr>
        </p:nvSpPr>
        <p:spPr>
          <a:xfrm>
            <a:off x="457199" y="6454274"/>
            <a:ext cx="1025922" cy="169277"/>
          </a:xfrm>
          <a:prstGeom prst="rect">
            <a:avLst/>
          </a:prstGeom>
        </p:spPr>
        <p:txBody>
          <a:bodyPr vert="horz" wrap="none" lIns="0" tIns="0" rIns="0" bIns="0" rtlCol="0" anchor="ctr">
            <a:spAutoFit/>
          </a:bodyPr>
          <a:lstStyle>
            <a:lvl1pPr algn="l">
              <a:defRPr sz="1100"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TCXXXXXX(0523)X</a:t>
            </a:r>
            <a:endParaRPr lang="en-US" sz="1100" dirty="0"/>
          </a:p>
        </p:txBody>
      </p:sp>
      <p:sp>
        <p:nvSpPr>
          <p:cNvPr id="6" name="Slide Number Placeholder 5">
            <a:extLst>
              <a:ext uri="{FF2B5EF4-FFF2-40B4-BE49-F238E27FC236}">
                <a16:creationId xmlns:a16="http://schemas.microsoft.com/office/drawing/2014/main" id="{95AEE0ED-FCE8-4C57-BFC3-FA95E0823208}"/>
              </a:ext>
            </a:extLst>
          </p:cNvPr>
          <p:cNvSpPr>
            <a:spLocks noGrp="1"/>
          </p:cNvSpPr>
          <p:nvPr>
            <p:ph type="sldNum" sz="quarter" idx="4"/>
          </p:nvPr>
        </p:nvSpPr>
        <p:spPr>
          <a:xfrm>
            <a:off x="9437377" y="6454274"/>
            <a:ext cx="2224969" cy="169277"/>
          </a:xfrm>
          <a:prstGeom prst="rect">
            <a:avLst/>
          </a:prstGeom>
        </p:spPr>
        <p:txBody>
          <a:bodyPr vert="horz" wrap="none" lIns="0" tIns="0" rIns="0" bIns="0" rtlCol="0" anchor="ctr">
            <a:spAutoFit/>
          </a:bodyPr>
          <a:lstStyle>
            <a:lvl1pPr algn="r">
              <a:defRPr sz="1100" b="0" i="0">
                <a:solidFill>
                  <a:schemeClr val="tx1">
                    <a:tint val="75000"/>
                  </a:schemeClr>
                </a:solidFill>
                <a:latin typeface="Arial Narrow" panose="020B0604020202020204" pitchFamily="34" charset="0"/>
                <a:cs typeface="Arial Narrow" panose="020B0604020202020204" pitchFamily="34" charset="0"/>
              </a:defRPr>
            </a:lvl1pPr>
          </a:lstStyle>
          <a:p>
            <a:r>
              <a:rPr lang="en-US" dirty="0"/>
              <a:t>Copyright© 2023, National Life Group  |  </a:t>
            </a:r>
            <a:fld id="{7100E8EA-2210-4425-A1B5-66FC0BB99DA3}" type="slidenum">
              <a:rPr lang="en-US" smtClean="0"/>
              <a:pPr/>
              <a:t>‹#›</a:t>
            </a:fld>
            <a:endParaRPr lang="en-US" sz="1100" dirty="0"/>
          </a:p>
        </p:txBody>
      </p:sp>
    </p:spTree>
    <p:extLst>
      <p:ext uri="{BB962C8B-B14F-4D97-AF65-F5344CB8AC3E}">
        <p14:creationId xmlns:p14="http://schemas.microsoft.com/office/powerpoint/2010/main" val="3316742849"/>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650" r:id="rId3"/>
    <p:sldLayoutId id="2147483654" r:id="rId4"/>
    <p:sldLayoutId id="2147483652" r:id="rId5"/>
    <p:sldLayoutId id="2147483715" r:id="rId6"/>
    <p:sldLayoutId id="2147483714" r:id="rId7"/>
    <p:sldLayoutId id="2147483713" r:id="rId8"/>
    <p:sldLayoutId id="2147483655" r:id="rId9"/>
  </p:sldLayoutIdLst>
  <p:hf sldNum="0" hdr="0" ftr="0" dt="0"/>
  <p:txStyles>
    <p:titleStyle>
      <a:lvl1pPr algn="l" defTabSz="914400" rtl="0" eaLnBrk="1" latinLnBrk="0" hangingPunct="1">
        <a:lnSpc>
          <a:spcPct val="90000"/>
        </a:lnSpc>
        <a:spcBef>
          <a:spcPct val="0"/>
        </a:spcBef>
        <a:buNone/>
        <a:defRPr sz="3600" kern="1200">
          <a:solidFill>
            <a:srgbClr val="3D9B35"/>
          </a:solidFill>
          <a:latin typeface="Arial" panose="020B0604020202020204" pitchFamily="34" charset="0"/>
          <a:ea typeface="+mj-ea"/>
          <a:cs typeface="Arial" panose="020B0604020202020204" pitchFamily="34" charset="0"/>
        </a:defRPr>
      </a:lvl1pPr>
    </p:titleStyle>
    <p:bodyStyle>
      <a:lvl1pPr marL="174625" indent="-174625"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174625" indent="-174625"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retirementhomeroom.com/" TargetMode="External"/><Relationship Id="rId4" Type="http://schemas.openxmlformats.org/officeDocument/2006/relationships/hyperlink" Target="https://www.investopedia.com/articles/retirement/05/061305.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ABFC58-64DC-3FCB-2768-F6237CDB7C9C}"/>
              </a:ext>
            </a:extLst>
          </p:cNvPr>
          <p:cNvSpPr>
            <a:spLocks noGrp="1"/>
          </p:cNvSpPr>
          <p:nvPr>
            <p:ph type="title"/>
          </p:nvPr>
        </p:nvSpPr>
        <p:spPr>
          <a:xfrm>
            <a:off x="8166862" y="1948757"/>
            <a:ext cx="4025138" cy="1865126"/>
          </a:xfrm>
        </p:spPr>
        <p:txBody>
          <a:bodyPr/>
          <a:lstStyle/>
          <a:p>
            <a:r>
              <a:rPr lang="en-US" dirty="0"/>
              <a:t>Will Your State Pension be Enough?</a:t>
            </a:r>
          </a:p>
        </p:txBody>
      </p:sp>
      <p:sp>
        <p:nvSpPr>
          <p:cNvPr id="5" name="Text Placeholder 2">
            <a:extLst>
              <a:ext uri="{FF2B5EF4-FFF2-40B4-BE49-F238E27FC236}">
                <a16:creationId xmlns:a16="http://schemas.microsoft.com/office/drawing/2014/main" id="{8AE78074-499B-1F77-4E3D-BF54BE0FA052}"/>
              </a:ext>
            </a:extLst>
          </p:cNvPr>
          <p:cNvSpPr>
            <a:spLocks noGrp="1"/>
          </p:cNvSpPr>
          <p:nvPr>
            <p:ph type="body" sz="quarter" idx="10"/>
          </p:nvPr>
        </p:nvSpPr>
        <p:spPr>
          <a:xfrm>
            <a:off x="8166863" y="3799733"/>
            <a:ext cx="3656600" cy="820737"/>
          </a:xfrm>
        </p:spPr>
        <p:txBody>
          <a:bodyPr/>
          <a:lstStyle/>
          <a:p>
            <a:pPr marL="0" indent="0" algn="r">
              <a:buNone/>
            </a:pPr>
            <a:r>
              <a:rPr lang="en-US" dirty="0"/>
              <a:t>Bridging the Pension Gap</a:t>
            </a:r>
          </a:p>
        </p:txBody>
      </p:sp>
    </p:spTree>
    <p:extLst>
      <p:ext uri="{BB962C8B-B14F-4D97-AF65-F5344CB8AC3E}">
        <p14:creationId xmlns:p14="http://schemas.microsoft.com/office/powerpoint/2010/main" val="237306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0DD82-3CD2-F0FE-2B63-D286D5CCC1F7}"/>
              </a:ext>
            </a:extLst>
          </p:cNvPr>
          <p:cNvSpPr>
            <a:spLocks noGrp="1"/>
          </p:cNvSpPr>
          <p:nvPr>
            <p:ph type="title"/>
          </p:nvPr>
        </p:nvSpPr>
        <p:spPr/>
        <p:txBody>
          <a:bodyPr/>
          <a:lstStyle/>
          <a:p>
            <a:r>
              <a:rPr lang="en-US" dirty="0"/>
              <a:t>Take Action </a:t>
            </a:r>
            <a:r>
              <a:rPr lang="en-US" b="1" dirty="0"/>
              <a:t>Now</a:t>
            </a:r>
          </a:p>
        </p:txBody>
      </p:sp>
      <p:pic>
        <p:nvPicPr>
          <p:cNvPr id="3" name="Picture 2">
            <a:extLst>
              <a:ext uri="{FF2B5EF4-FFF2-40B4-BE49-F238E27FC236}">
                <a16:creationId xmlns:a16="http://schemas.microsoft.com/office/drawing/2014/main" id="{2DBF6F9B-72AB-F95B-0421-21D99773B68E}"/>
              </a:ext>
            </a:extLst>
          </p:cNvPr>
          <p:cNvPicPr>
            <a:picLocks noChangeAspect="1"/>
          </p:cNvPicPr>
          <p:nvPr/>
        </p:nvPicPr>
        <p:blipFill>
          <a:blip r:embed="rId3"/>
          <a:stretch>
            <a:fillRect/>
          </a:stretch>
        </p:blipFill>
        <p:spPr>
          <a:xfrm>
            <a:off x="2232103" y="1360233"/>
            <a:ext cx="7727794" cy="3638114"/>
          </a:xfrm>
          <a:prstGeom prst="rect">
            <a:avLst/>
          </a:prstGeom>
        </p:spPr>
      </p:pic>
      <p:sp>
        <p:nvSpPr>
          <p:cNvPr id="4" name="TextBox 3">
            <a:extLst>
              <a:ext uri="{FF2B5EF4-FFF2-40B4-BE49-F238E27FC236}">
                <a16:creationId xmlns:a16="http://schemas.microsoft.com/office/drawing/2014/main" id="{D8337FA0-FEAF-FE67-E7A3-4163B59D5AF6}"/>
              </a:ext>
            </a:extLst>
          </p:cNvPr>
          <p:cNvSpPr txBox="1"/>
          <p:nvPr/>
        </p:nvSpPr>
        <p:spPr>
          <a:xfrm>
            <a:off x="587911" y="6110909"/>
            <a:ext cx="9829294" cy="369332"/>
          </a:xfrm>
          <a:prstGeom prst="rect">
            <a:avLst/>
          </a:prstGeom>
          <a:noFill/>
        </p:spPr>
        <p:txBody>
          <a:bodyPr wrap="square" lIns="0" tIns="0" rIns="0" bIns="0" rtlCol="0">
            <a:spAutoFit/>
          </a:bodyPr>
          <a:lstStyle/>
          <a:p>
            <a:r>
              <a:rPr lang="en-US" sz="1200" dirty="0">
                <a:solidFill>
                  <a:schemeClr val="bg1">
                    <a:lumMod val="50000"/>
                  </a:schemeClr>
                </a:solidFill>
                <a:latin typeface="Arial Narrow" panose="020B0604020202020204" pitchFamily="34" charset="0"/>
                <a:cs typeface="Arial Narrow" panose="020B0604020202020204" pitchFamily="34" charset="0"/>
              </a:rPr>
              <a:t>“Saving for Retirement: The Quest for Success” February 03, 2022, </a:t>
            </a:r>
            <a:r>
              <a:rPr lang="en-US" sz="1200" dirty="0">
                <a:solidFill>
                  <a:schemeClr val="bg1">
                    <a:lumMod val="50000"/>
                  </a:schemeClr>
                </a:solidFill>
                <a:latin typeface="Arial Narrow" panose="020B0604020202020204" pitchFamily="34" charset="0"/>
                <a:cs typeface="Arial Narrow" panose="020B0604020202020204" pitchFamily="34" charset="0"/>
                <a:hlinkClick r:id="rId4"/>
              </a:rPr>
              <a:t>https://www.investopedia.com/articles/retirement/05/061305.asp</a:t>
            </a:r>
            <a:endParaRPr lang="en-US" sz="1200" dirty="0">
              <a:solidFill>
                <a:schemeClr val="bg1">
                  <a:lumMod val="50000"/>
                </a:schemeClr>
              </a:solidFill>
              <a:latin typeface="Arial Narrow" panose="020B0604020202020204" pitchFamily="34" charset="0"/>
              <a:cs typeface="Arial Narrow" panose="020B0604020202020204" pitchFamily="34" charset="0"/>
            </a:endParaRPr>
          </a:p>
          <a:p>
            <a:endParaRPr lang="en-US" sz="1200" dirty="0">
              <a:solidFill>
                <a:schemeClr val="bg1">
                  <a:lumMod val="50000"/>
                </a:schemeClr>
              </a:solidFill>
              <a:latin typeface="Arial Narrow" panose="020B0604020202020204" pitchFamily="34" charset="0"/>
              <a:cs typeface="Arial Narrow" panose="020B0604020202020204" pitchFamily="34" charset="0"/>
            </a:endParaRPr>
          </a:p>
        </p:txBody>
      </p:sp>
      <p:cxnSp>
        <p:nvCxnSpPr>
          <p:cNvPr id="5" name="Straight Connector 4">
            <a:extLst>
              <a:ext uri="{FF2B5EF4-FFF2-40B4-BE49-F238E27FC236}">
                <a16:creationId xmlns:a16="http://schemas.microsoft.com/office/drawing/2014/main" id="{B4F0480B-E8CA-8E26-865C-914904E7F1FF}"/>
              </a:ext>
            </a:extLst>
          </p:cNvPr>
          <p:cNvCxnSpPr>
            <a:cxnSpLocks/>
          </p:cNvCxnSpPr>
          <p:nvPr/>
        </p:nvCxnSpPr>
        <p:spPr>
          <a:xfrm>
            <a:off x="557213" y="6022066"/>
            <a:ext cx="59560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1D5D21A-74A8-30DA-5EB9-12771404EC83}"/>
              </a:ext>
            </a:extLst>
          </p:cNvPr>
          <p:cNvSpPr/>
          <p:nvPr/>
        </p:nvSpPr>
        <p:spPr>
          <a:xfrm>
            <a:off x="0" y="5369962"/>
            <a:ext cx="12192000" cy="369332"/>
          </a:xfrm>
          <a:prstGeom prst="rect">
            <a:avLst/>
          </a:prstGeom>
        </p:spPr>
        <p:txBody>
          <a:bodyPr wrap="square">
            <a:spAutoFit/>
          </a:bodyPr>
          <a:lstStyle/>
          <a:p>
            <a:pPr algn="ctr" fontAlgn="auto">
              <a:spcAft>
                <a:spcPts val="0"/>
              </a:spcAft>
            </a:pPr>
            <a:r>
              <a:rPr lang="en-US" b="1" dirty="0">
                <a:hlinkClick r:id="rId5"/>
              </a:rPr>
              <a:t>RetirementHomeroom.com</a:t>
            </a:r>
            <a:endParaRPr lang="en-US" b="1" dirty="0"/>
          </a:p>
        </p:txBody>
      </p:sp>
    </p:spTree>
    <p:extLst>
      <p:ext uri="{BB962C8B-B14F-4D97-AF65-F5344CB8AC3E}">
        <p14:creationId xmlns:p14="http://schemas.microsoft.com/office/powerpoint/2010/main" val="402826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8437-EBD3-3741-9A4E-01A16F661F37}"/>
              </a:ext>
            </a:extLst>
          </p:cNvPr>
          <p:cNvSpPr>
            <a:spLocks noGrp="1"/>
          </p:cNvSpPr>
          <p:nvPr>
            <p:ph type="title"/>
          </p:nvPr>
        </p:nvSpPr>
        <p:spPr>
          <a:xfrm>
            <a:off x="0" y="5464223"/>
            <a:ext cx="4782065" cy="498598"/>
          </a:xfrm>
        </p:spPr>
        <p:txBody>
          <a:bodyPr/>
          <a:lstStyle/>
          <a:p>
            <a:r>
              <a:rPr lang="en-US" dirty="0"/>
              <a:t>Questions?</a:t>
            </a:r>
          </a:p>
        </p:txBody>
      </p:sp>
    </p:spTree>
    <p:extLst>
      <p:ext uri="{BB962C8B-B14F-4D97-AF65-F5344CB8AC3E}">
        <p14:creationId xmlns:p14="http://schemas.microsoft.com/office/powerpoint/2010/main" val="223095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B25F7-9B80-055E-1316-A014FDB5BA81}"/>
              </a:ext>
            </a:extLst>
          </p:cNvPr>
          <p:cNvSpPr>
            <a:spLocks noGrp="1"/>
          </p:cNvSpPr>
          <p:nvPr>
            <p:ph type="title"/>
          </p:nvPr>
        </p:nvSpPr>
        <p:spPr/>
        <p:txBody>
          <a:bodyPr/>
          <a:lstStyle/>
          <a:p>
            <a:r>
              <a:rPr lang="en-US" dirty="0"/>
              <a:t>Retirement </a:t>
            </a:r>
            <a:r>
              <a:rPr lang="en-US" b="1" dirty="0"/>
              <a:t>Math</a:t>
            </a:r>
          </a:p>
        </p:txBody>
      </p:sp>
      <p:graphicFrame>
        <p:nvGraphicFramePr>
          <p:cNvPr id="10" name="Table 9">
            <a:extLst>
              <a:ext uri="{FF2B5EF4-FFF2-40B4-BE49-F238E27FC236}">
                <a16:creationId xmlns:a16="http://schemas.microsoft.com/office/drawing/2014/main" id="{070E66AE-47A6-7211-62AF-3B62E0B46350}"/>
              </a:ext>
            </a:extLst>
          </p:cNvPr>
          <p:cNvGraphicFramePr>
            <a:graphicFrameLocks noGrp="1"/>
          </p:cNvGraphicFramePr>
          <p:nvPr>
            <p:extLst>
              <p:ext uri="{D42A27DB-BD31-4B8C-83A1-F6EECF244321}">
                <p14:modId xmlns:p14="http://schemas.microsoft.com/office/powerpoint/2010/main" val="2713475840"/>
              </p:ext>
            </p:extLst>
          </p:nvPr>
        </p:nvGraphicFramePr>
        <p:xfrm>
          <a:off x="505321" y="2028554"/>
          <a:ext cx="6417223" cy="1371600"/>
        </p:xfrm>
        <a:graphic>
          <a:graphicData uri="http://schemas.openxmlformats.org/drawingml/2006/table">
            <a:tbl>
              <a:tblPr firstRow="1" bandRow="1">
                <a:tableStyleId>{5C22544A-7EE6-4342-B048-85BDC9FD1C3A}</a:tableStyleId>
              </a:tblPr>
              <a:tblGrid>
                <a:gridCol w="89275">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6236508">
                  <a:extLst>
                    <a:ext uri="{9D8B030D-6E8A-4147-A177-3AD203B41FA5}">
                      <a16:colId xmlns:a16="http://schemas.microsoft.com/office/drawing/2014/main" val="873920959"/>
                    </a:ext>
                  </a:extLst>
                </a:gridCol>
              </a:tblGrid>
              <a:tr h="64008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ct val="50000"/>
                        </a:spcBef>
                        <a:defRPr kumimoji="0" b="0" i="0" normalizeH="0" noProof="0">
                          <a:uLnTx/>
                          <a:uFillTx/>
                          <a:latin typeface="Arial" pitchFamily="34" charset="0"/>
                          <a:ea typeface="+mn-ea"/>
                          <a:cs typeface="+mn-cs"/>
                        </a:defRPr>
                      </a:pPr>
                      <a:r>
                        <a:rPr lang="en-US" altLang="en-US" sz="1800" dirty="0">
                          <a:solidFill>
                            <a:schemeClr val="tx1"/>
                          </a:solidFill>
                          <a:latin typeface="Arial" pitchFamily="34" charset="0"/>
                          <a:cs typeface="+mn-cs"/>
                        </a:rPr>
                        <a:t>For a K-12 employee in California, the average:</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548640">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defRPr kumimoji="0" b="0" i="0" normalizeH="0" noProof="0">
                          <a:uLnTx/>
                          <a:uFillTx/>
                          <a:latin typeface="Arial" pitchFamily="34" charset="0"/>
                          <a:ea typeface="+mn-ea"/>
                          <a:cs typeface="+mn-cs"/>
                        </a:defRPr>
                      </a:pPr>
                      <a:r>
                        <a:rPr lang="en-US" altLang="en-US" sz="1800" dirty="0">
                          <a:latin typeface="Arial" pitchFamily="34" charset="0"/>
                          <a:cs typeface="+mn-cs"/>
                        </a:rPr>
                        <a:t>Salary: $88,508</a:t>
                      </a:r>
                    </a:p>
                    <a:p>
                      <a:pPr marL="285750" indent="-285750">
                        <a:buFont typeface="Arial" panose="020B0604020202020204" pitchFamily="34" charset="0"/>
                        <a:buChar char="•"/>
                        <a:defRPr kumimoji="0" b="0" i="0" normalizeH="0" noProof="0">
                          <a:uLnTx/>
                          <a:uFillTx/>
                          <a:latin typeface="Arial" pitchFamily="34" charset="0"/>
                          <a:ea typeface="+mn-ea"/>
                          <a:cs typeface="+mn-cs"/>
                        </a:defRPr>
                      </a:pPr>
                      <a:r>
                        <a:rPr lang="en-US" altLang="en-US" sz="1800" dirty="0">
                          <a:latin typeface="Arial" pitchFamily="34" charset="0"/>
                          <a:cs typeface="+mn-cs"/>
                        </a:rPr>
                        <a:t>Pension benefit: $38,292</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extLst>
                  <a:ext uri="{0D108BD9-81ED-4DB2-BD59-A6C34878D82A}">
                    <a16:rowId xmlns:a16="http://schemas.microsoft.com/office/drawing/2014/main" val="2698399327"/>
                  </a:ext>
                </a:extLst>
              </a:tr>
            </a:tbl>
          </a:graphicData>
        </a:graphic>
      </p:graphicFrame>
      <p:sp>
        <p:nvSpPr>
          <p:cNvPr id="11" name="Rectangle 10">
            <a:extLst>
              <a:ext uri="{FF2B5EF4-FFF2-40B4-BE49-F238E27FC236}">
                <a16:creationId xmlns:a16="http://schemas.microsoft.com/office/drawing/2014/main" id="{756E253E-36C4-D258-7F03-2FB05A6FB4E0}"/>
              </a:ext>
            </a:extLst>
          </p:cNvPr>
          <p:cNvSpPr/>
          <p:nvPr>
            <p:custDataLst>
              <p:tags r:id="rId1"/>
            </p:custDataLst>
          </p:nvPr>
        </p:nvSpPr>
        <p:spPr>
          <a:xfrm>
            <a:off x="0" y="1236941"/>
            <a:ext cx="12188952" cy="369332"/>
          </a:xfrm>
          <a:prstGeom prst="rect">
            <a:avLst/>
          </a:prstGeom>
        </p:spPr>
        <p:txBody>
          <a:bodyPr wrap="square" lIns="457200" tIns="0" rIns="457200" bIns="0" anchor="ctr">
            <a:spAutoFit/>
          </a:bodyPr>
          <a:lstStyle>
            <a:defPPr>
              <a:defRPr lang="en-US" smtId="4294967295"/>
            </a:defPPr>
            <a:lvl1pPr marL="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1pPr>
            <a:lvl2pPr marL="4572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2pPr>
            <a:lvl3pPr marL="9144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3pPr>
            <a:lvl4pPr marL="13716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4pPr>
            <a:lvl5pPr marL="18288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5pPr>
            <a:lvl6pPr marL="2286000" algn="l" defTabSz="914400" rtl="0" eaLnBrk="1" latinLnBrk="0" hangingPunct="1">
              <a:defRPr sz="1800" kern="1200" smtId="4294967295">
                <a:solidFill>
                  <a:schemeClr val="tx1"/>
                </a:solidFill>
                <a:latin typeface="Arial"/>
                <a:ea typeface="+mn-ea"/>
                <a:cs typeface="+mn-cs"/>
              </a:defRPr>
            </a:lvl6pPr>
            <a:lvl7pPr marL="2743200" algn="l" defTabSz="914400" rtl="0" eaLnBrk="1" latinLnBrk="0" hangingPunct="1">
              <a:defRPr sz="1800" kern="1200" smtId="4294967295">
                <a:solidFill>
                  <a:schemeClr val="tx1"/>
                </a:solidFill>
                <a:latin typeface="Arial"/>
                <a:ea typeface="+mn-ea"/>
                <a:cs typeface="+mn-cs"/>
              </a:defRPr>
            </a:lvl7pPr>
            <a:lvl8pPr marL="3200400" algn="l" defTabSz="914400" rtl="0" eaLnBrk="1" latinLnBrk="0" hangingPunct="1">
              <a:defRPr sz="1800" kern="1200" smtId="4294967295">
                <a:solidFill>
                  <a:schemeClr val="tx1"/>
                </a:solidFill>
                <a:latin typeface="Arial"/>
                <a:ea typeface="+mn-ea"/>
                <a:cs typeface="+mn-cs"/>
              </a:defRPr>
            </a:lvl8pPr>
          </a:lstStyle>
          <a:p>
            <a:pPr marL="0" lvl="0" indent="0">
              <a:buNone/>
            </a:pPr>
            <a:r>
              <a:rPr lang="en-US" sz="2400" dirty="0"/>
              <a:t>California</a:t>
            </a:r>
          </a:p>
        </p:txBody>
      </p:sp>
      <p:pic>
        <p:nvPicPr>
          <p:cNvPr id="14" name="Graphic 13">
            <a:extLst>
              <a:ext uri="{FF2B5EF4-FFF2-40B4-BE49-F238E27FC236}">
                <a16:creationId xmlns:a16="http://schemas.microsoft.com/office/drawing/2014/main" id="{F43786AA-1C70-D06F-BF41-869F62D94F1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64906" y="888920"/>
            <a:ext cx="3747540" cy="5467302"/>
          </a:xfrm>
          <a:prstGeom prst="rect">
            <a:avLst/>
          </a:prstGeom>
        </p:spPr>
      </p:pic>
    </p:spTree>
    <p:extLst>
      <p:ext uri="{BB962C8B-B14F-4D97-AF65-F5344CB8AC3E}">
        <p14:creationId xmlns:p14="http://schemas.microsoft.com/office/powerpoint/2010/main" val="213178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B25F7-9B80-055E-1316-A014FDB5BA81}"/>
              </a:ext>
            </a:extLst>
          </p:cNvPr>
          <p:cNvSpPr>
            <a:spLocks noGrp="1"/>
          </p:cNvSpPr>
          <p:nvPr>
            <p:ph type="title"/>
          </p:nvPr>
        </p:nvSpPr>
        <p:spPr/>
        <p:txBody>
          <a:bodyPr/>
          <a:lstStyle/>
          <a:p>
            <a:r>
              <a:rPr lang="en-US" dirty="0"/>
              <a:t>Retirement </a:t>
            </a:r>
            <a:r>
              <a:rPr lang="en-US" b="1" dirty="0"/>
              <a:t>Math</a:t>
            </a:r>
          </a:p>
        </p:txBody>
      </p:sp>
      <p:graphicFrame>
        <p:nvGraphicFramePr>
          <p:cNvPr id="10" name="Table 9">
            <a:extLst>
              <a:ext uri="{FF2B5EF4-FFF2-40B4-BE49-F238E27FC236}">
                <a16:creationId xmlns:a16="http://schemas.microsoft.com/office/drawing/2014/main" id="{070E66AE-47A6-7211-62AF-3B62E0B46350}"/>
              </a:ext>
            </a:extLst>
          </p:cNvPr>
          <p:cNvGraphicFramePr>
            <a:graphicFrameLocks noGrp="1"/>
          </p:cNvGraphicFramePr>
          <p:nvPr>
            <p:extLst>
              <p:ext uri="{D42A27DB-BD31-4B8C-83A1-F6EECF244321}">
                <p14:modId xmlns:p14="http://schemas.microsoft.com/office/powerpoint/2010/main" val="29871212"/>
              </p:ext>
            </p:extLst>
          </p:nvPr>
        </p:nvGraphicFramePr>
        <p:xfrm>
          <a:off x="505321" y="2028554"/>
          <a:ext cx="6417223" cy="1371600"/>
        </p:xfrm>
        <a:graphic>
          <a:graphicData uri="http://schemas.openxmlformats.org/drawingml/2006/table">
            <a:tbl>
              <a:tblPr firstRow="1" bandRow="1">
                <a:tableStyleId>{5C22544A-7EE6-4342-B048-85BDC9FD1C3A}</a:tableStyleId>
              </a:tblPr>
              <a:tblGrid>
                <a:gridCol w="89275">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6236508">
                  <a:extLst>
                    <a:ext uri="{9D8B030D-6E8A-4147-A177-3AD203B41FA5}">
                      <a16:colId xmlns:a16="http://schemas.microsoft.com/office/drawing/2014/main" val="873920959"/>
                    </a:ext>
                  </a:extLst>
                </a:gridCol>
              </a:tblGrid>
              <a:tr h="64008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ct val="50000"/>
                        </a:spcBef>
                        <a:defRPr kumimoji="0" b="0" i="0" normalizeH="0" noProof="0">
                          <a:uLnTx/>
                          <a:uFillTx/>
                          <a:latin typeface="Arial" pitchFamily="34" charset="0"/>
                          <a:ea typeface="+mn-ea"/>
                          <a:cs typeface="+mn-cs"/>
                        </a:defRPr>
                      </a:pPr>
                      <a:r>
                        <a:rPr lang="en-US" altLang="en-US" sz="1800" dirty="0">
                          <a:solidFill>
                            <a:schemeClr val="tx1"/>
                          </a:solidFill>
                          <a:latin typeface="Arial" pitchFamily="34" charset="0"/>
                          <a:cs typeface="+mn-cs"/>
                        </a:rPr>
                        <a:t>For a K-12 employee in Texas, the average:</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548640">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defRPr kumimoji="0" b="0" i="0" normalizeH="0" noProof="0">
                          <a:uLnTx/>
                          <a:uFillTx/>
                          <a:latin typeface="Arial" pitchFamily="34" charset="0"/>
                          <a:ea typeface="+mn-ea"/>
                          <a:cs typeface="+mn-cs"/>
                        </a:defRPr>
                      </a:pPr>
                      <a:r>
                        <a:rPr lang="en-US" altLang="en-US" sz="1800" dirty="0">
                          <a:latin typeface="Arial" pitchFamily="34" charset="0"/>
                          <a:cs typeface="+mn-cs"/>
                        </a:rPr>
                        <a:t>Salary: $58,887</a:t>
                      </a:r>
                    </a:p>
                    <a:p>
                      <a:pPr marL="285750" indent="-285750">
                        <a:buFont typeface="Arial" panose="020B0604020202020204" pitchFamily="34" charset="0"/>
                        <a:buChar char="•"/>
                        <a:defRPr kumimoji="0" b="0" i="0" normalizeH="0" noProof="0">
                          <a:uLnTx/>
                          <a:uFillTx/>
                          <a:latin typeface="Arial" pitchFamily="34" charset="0"/>
                          <a:ea typeface="+mn-ea"/>
                          <a:cs typeface="+mn-cs"/>
                        </a:defRPr>
                      </a:pPr>
                      <a:r>
                        <a:rPr lang="en-US" altLang="en-US" sz="1800" dirty="0">
                          <a:latin typeface="Arial" pitchFamily="34" charset="0"/>
                          <a:cs typeface="+mn-cs"/>
                        </a:rPr>
                        <a:t>Pension benefit: $25,764</a:t>
                      </a: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50000"/>
                      </a:schemeClr>
                    </a:solidFill>
                  </a:tcPr>
                </a:tc>
                <a:extLst>
                  <a:ext uri="{0D108BD9-81ED-4DB2-BD59-A6C34878D82A}">
                    <a16:rowId xmlns:a16="http://schemas.microsoft.com/office/drawing/2014/main" val="2698399327"/>
                  </a:ext>
                </a:extLst>
              </a:tr>
            </a:tbl>
          </a:graphicData>
        </a:graphic>
      </p:graphicFrame>
      <p:sp>
        <p:nvSpPr>
          <p:cNvPr id="11" name="Rectangle 10">
            <a:extLst>
              <a:ext uri="{FF2B5EF4-FFF2-40B4-BE49-F238E27FC236}">
                <a16:creationId xmlns:a16="http://schemas.microsoft.com/office/drawing/2014/main" id="{756E253E-36C4-D258-7F03-2FB05A6FB4E0}"/>
              </a:ext>
            </a:extLst>
          </p:cNvPr>
          <p:cNvSpPr/>
          <p:nvPr>
            <p:custDataLst>
              <p:tags r:id="rId1"/>
            </p:custDataLst>
          </p:nvPr>
        </p:nvSpPr>
        <p:spPr>
          <a:xfrm>
            <a:off x="0" y="1236941"/>
            <a:ext cx="12188952" cy="369332"/>
          </a:xfrm>
          <a:prstGeom prst="rect">
            <a:avLst/>
          </a:prstGeom>
        </p:spPr>
        <p:txBody>
          <a:bodyPr wrap="square" lIns="457200" tIns="0" rIns="457200" bIns="0" anchor="ctr">
            <a:spAutoFit/>
          </a:bodyPr>
          <a:lstStyle>
            <a:defPPr>
              <a:defRPr lang="en-US" smtId="4294967295"/>
            </a:defPPr>
            <a:lvl1pPr marL="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1pPr>
            <a:lvl2pPr marL="4572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2pPr>
            <a:lvl3pPr marL="9144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3pPr>
            <a:lvl4pPr marL="13716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4pPr>
            <a:lvl5pPr marL="1828800" algn="l" defTabSz="457200" rtl="0" eaLnBrk="0" fontAlgn="base" latinLnBrk="0" hangingPunct="0">
              <a:spcBef>
                <a:spcPct val="0"/>
              </a:spcBef>
              <a:spcAft>
                <a:spcPct val="0"/>
              </a:spcAft>
              <a:defRPr sz="1800" kern="1200" smtId="4294967295">
                <a:solidFill>
                  <a:schemeClr val="tx1"/>
                </a:solidFill>
                <a:latin typeface="Arial"/>
                <a:ea typeface="+mn-ea"/>
                <a:cs typeface="+mn-cs"/>
              </a:defRPr>
            </a:lvl5pPr>
            <a:lvl6pPr marL="2286000" algn="l" defTabSz="914400" rtl="0" eaLnBrk="1" latinLnBrk="0" hangingPunct="1">
              <a:defRPr sz="1800" kern="1200" smtId="4294967295">
                <a:solidFill>
                  <a:schemeClr val="tx1"/>
                </a:solidFill>
                <a:latin typeface="Arial"/>
                <a:ea typeface="+mn-ea"/>
                <a:cs typeface="+mn-cs"/>
              </a:defRPr>
            </a:lvl6pPr>
            <a:lvl7pPr marL="2743200" algn="l" defTabSz="914400" rtl="0" eaLnBrk="1" latinLnBrk="0" hangingPunct="1">
              <a:defRPr sz="1800" kern="1200" smtId="4294967295">
                <a:solidFill>
                  <a:schemeClr val="tx1"/>
                </a:solidFill>
                <a:latin typeface="Arial"/>
                <a:ea typeface="+mn-ea"/>
                <a:cs typeface="+mn-cs"/>
              </a:defRPr>
            </a:lvl7pPr>
            <a:lvl8pPr marL="3200400" algn="l" defTabSz="914400" rtl="0" eaLnBrk="1" latinLnBrk="0" hangingPunct="1">
              <a:defRPr sz="1800" kern="1200" smtId="4294967295">
                <a:solidFill>
                  <a:schemeClr val="tx1"/>
                </a:solidFill>
                <a:latin typeface="Arial"/>
                <a:ea typeface="+mn-ea"/>
                <a:cs typeface="+mn-cs"/>
              </a:defRPr>
            </a:lvl8pPr>
          </a:lstStyle>
          <a:p>
            <a:pPr marL="0" lvl="0" indent="0">
              <a:buNone/>
            </a:pPr>
            <a:r>
              <a:rPr lang="en-US" sz="2400" dirty="0"/>
              <a:t>Texas</a:t>
            </a:r>
          </a:p>
        </p:txBody>
      </p:sp>
      <p:pic>
        <p:nvPicPr>
          <p:cNvPr id="5" name="Graphic 4">
            <a:extLst>
              <a:ext uri="{FF2B5EF4-FFF2-40B4-BE49-F238E27FC236}">
                <a16:creationId xmlns:a16="http://schemas.microsoft.com/office/drawing/2014/main" id="{2F580880-B8DA-3419-1D9C-03CE708B34B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922544" y="1233690"/>
            <a:ext cx="4730928" cy="4976235"/>
          </a:xfrm>
          <a:prstGeom prst="rect">
            <a:avLst/>
          </a:prstGeom>
        </p:spPr>
      </p:pic>
    </p:spTree>
    <p:extLst>
      <p:ext uri="{BB962C8B-B14F-4D97-AF65-F5344CB8AC3E}">
        <p14:creationId xmlns:p14="http://schemas.microsoft.com/office/powerpoint/2010/main" val="257763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56C3-C542-8EC6-448F-49B48463CCEF}"/>
              </a:ext>
            </a:extLst>
          </p:cNvPr>
          <p:cNvSpPr>
            <a:spLocks noGrp="1"/>
          </p:cNvSpPr>
          <p:nvPr>
            <p:ph type="title"/>
          </p:nvPr>
        </p:nvSpPr>
        <p:spPr/>
        <p:txBody>
          <a:bodyPr/>
          <a:lstStyle/>
          <a:p>
            <a:r>
              <a:rPr lang="en-US" b="1" dirty="0"/>
              <a:t>State Pension Funded Ratio</a:t>
            </a:r>
            <a:r>
              <a:rPr lang="en-US" dirty="0"/>
              <a:t> Projection in 2022</a:t>
            </a:r>
          </a:p>
        </p:txBody>
      </p:sp>
      <p:graphicFrame>
        <p:nvGraphicFramePr>
          <p:cNvPr id="4" name="Table 3">
            <a:extLst>
              <a:ext uri="{FF2B5EF4-FFF2-40B4-BE49-F238E27FC236}">
                <a16:creationId xmlns:a16="http://schemas.microsoft.com/office/drawing/2014/main" id="{E221F681-21F8-1382-6C9A-A6A3292791EB}"/>
              </a:ext>
            </a:extLst>
          </p:cNvPr>
          <p:cNvGraphicFramePr>
            <a:graphicFrameLocks noGrp="1"/>
          </p:cNvGraphicFramePr>
          <p:nvPr>
            <p:extLst>
              <p:ext uri="{D42A27DB-BD31-4B8C-83A1-F6EECF244321}">
                <p14:modId xmlns:p14="http://schemas.microsoft.com/office/powerpoint/2010/main" val="2776668233"/>
              </p:ext>
            </p:extLst>
          </p:nvPr>
        </p:nvGraphicFramePr>
        <p:xfrm>
          <a:off x="513363" y="1620216"/>
          <a:ext cx="3483115" cy="281819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3300235">
                  <a:extLst>
                    <a:ext uri="{9D8B030D-6E8A-4147-A177-3AD203B41FA5}">
                      <a16:colId xmlns:a16="http://schemas.microsoft.com/office/drawing/2014/main" val="873920959"/>
                    </a:ext>
                  </a:extLst>
                </a:gridCol>
              </a:tblGrid>
              <a:tr h="751456">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800" b="1" dirty="0">
                          <a:solidFill>
                            <a:schemeClr val="tx1"/>
                          </a:solidFill>
                        </a:rPr>
                        <a:t>5 States: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641353">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eaLnBrk="1" fontAlgn="base" hangingPunct="1">
                        <a:spcBef>
                          <a:spcPct val="50000"/>
                        </a:spcBef>
                        <a:spcAft>
                          <a:spcPts val="300"/>
                        </a:spcAft>
                        <a:buClrTx/>
                        <a:buFont typeface="Arial" panose="020B0604020202020204" pitchFamily="34" charset="0"/>
                        <a:buNone/>
                        <a:tabLst/>
                        <a:defRPr kumimoji="0" b="0" i="0" normalizeH="0" noProof="0">
                          <a:uLnTx/>
                          <a:uFillTx/>
                          <a:latin typeface="Arial" pitchFamily="34" charset="0"/>
                          <a:ea typeface="+mn-ea"/>
                          <a:cs typeface="+mn-cs"/>
                        </a:defRPr>
                      </a:pPr>
                      <a:r>
                        <a:rPr lang="en-US" altLang="en-US" sz="1600" dirty="0">
                          <a:solidFill>
                            <a:schemeClr val="tx1"/>
                          </a:solidFill>
                        </a:rPr>
                        <a:t>90% Funded</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328335297"/>
                  </a:ext>
                </a:extLst>
              </a:tr>
              <a:tr h="107351">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751456">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1" dirty="0">
                          <a:solidFill>
                            <a:schemeClr val="tx1"/>
                          </a:solidFill>
                          <a:latin typeface="+mn-lt"/>
                        </a:rPr>
                        <a:t>19 States:</a:t>
                      </a: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r h="566574">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600" b="0" dirty="0">
                          <a:solidFill>
                            <a:schemeClr val="tx1"/>
                          </a:solidFill>
                        </a:rPr>
                        <a:t>70% or less funded</a:t>
                      </a:r>
                      <a:endParaRPr lang="en-US" sz="1600" b="0" baseline="30000" dirty="0">
                        <a:solidFill>
                          <a:schemeClr val="tx1"/>
                        </a:solidFill>
                        <a:latin typeface="+mn-lt"/>
                      </a:endParaRPr>
                    </a:p>
                  </a:txBody>
                  <a:tcPr marL="182880" marR="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40000"/>
                      </a:schemeClr>
                    </a:solidFill>
                  </a:tcPr>
                </a:tc>
                <a:extLst>
                  <a:ext uri="{0D108BD9-81ED-4DB2-BD59-A6C34878D82A}">
                    <a16:rowId xmlns:a16="http://schemas.microsoft.com/office/drawing/2014/main" val="3041414264"/>
                  </a:ext>
                </a:extLst>
              </a:tr>
            </a:tbl>
          </a:graphicData>
        </a:graphic>
      </p:graphicFrame>
      <p:pic>
        <p:nvPicPr>
          <p:cNvPr id="6" name="Picture 5" descr="A map of the united states&#10;&#10;Description automatically generated">
            <a:extLst>
              <a:ext uri="{FF2B5EF4-FFF2-40B4-BE49-F238E27FC236}">
                <a16:creationId xmlns:a16="http://schemas.microsoft.com/office/drawing/2014/main" id="{5487C4CF-6CF2-94BB-E2AB-1456F90A5D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2306" y="1233690"/>
            <a:ext cx="7406331" cy="5083165"/>
          </a:xfrm>
          <a:prstGeom prst="rect">
            <a:avLst/>
          </a:prstGeom>
        </p:spPr>
      </p:pic>
      <p:sp>
        <p:nvSpPr>
          <p:cNvPr id="7" name="TextBox 6">
            <a:extLst>
              <a:ext uri="{FF2B5EF4-FFF2-40B4-BE49-F238E27FC236}">
                <a16:creationId xmlns:a16="http://schemas.microsoft.com/office/drawing/2014/main" id="{5AE20392-AAE9-7C6B-1031-E4292887E6FB}"/>
              </a:ext>
            </a:extLst>
          </p:cNvPr>
          <p:cNvSpPr txBox="1"/>
          <p:nvPr/>
        </p:nvSpPr>
        <p:spPr>
          <a:xfrm>
            <a:off x="587911" y="5901050"/>
            <a:ext cx="3684395" cy="369332"/>
          </a:xfrm>
          <a:prstGeom prst="rect">
            <a:avLst/>
          </a:prstGeom>
          <a:noFill/>
        </p:spPr>
        <p:txBody>
          <a:bodyPr wrap="square" lIns="0" tIns="0" rIns="0" bIns="0" rtlCol="0">
            <a:spAutoFit/>
          </a:bodyPr>
          <a:lstStyle/>
          <a:p>
            <a:r>
              <a:rPr lang="en-US" sz="1200" dirty="0">
                <a:solidFill>
                  <a:schemeClr val="bg1">
                    <a:lumMod val="50000"/>
                  </a:schemeClr>
                </a:solidFill>
                <a:latin typeface="Arial Narrow" panose="020B0604020202020204" pitchFamily="34" charset="0"/>
                <a:cs typeface="Arial Narrow" panose="020B0604020202020204" pitchFamily="34" charset="0"/>
              </a:rPr>
              <a:t>Source: Reason Foundation Projecting the Funded Ratios of State-Managed Pension Plans, July 2022</a:t>
            </a:r>
          </a:p>
        </p:txBody>
      </p:sp>
      <p:cxnSp>
        <p:nvCxnSpPr>
          <p:cNvPr id="8" name="Straight Connector 7">
            <a:extLst>
              <a:ext uri="{FF2B5EF4-FFF2-40B4-BE49-F238E27FC236}">
                <a16:creationId xmlns:a16="http://schemas.microsoft.com/office/drawing/2014/main" id="{42B585CA-5AD8-864E-A5D5-F57221F62187}"/>
              </a:ext>
            </a:extLst>
          </p:cNvPr>
          <p:cNvCxnSpPr>
            <a:cxnSpLocks/>
          </p:cNvCxnSpPr>
          <p:nvPr/>
        </p:nvCxnSpPr>
        <p:spPr>
          <a:xfrm>
            <a:off x="557213" y="5782226"/>
            <a:ext cx="37150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215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1EE41-E8AD-E8AD-9244-A4C9D5F8212E}"/>
              </a:ext>
            </a:extLst>
          </p:cNvPr>
          <p:cNvSpPr>
            <a:spLocks noGrp="1"/>
          </p:cNvSpPr>
          <p:nvPr>
            <p:ph type="title"/>
          </p:nvPr>
        </p:nvSpPr>
        <p:spPr/>
        <p:txBody>
          <a:bodyPr/>
          <a:lstStyle/>
          <a:p>
            <a:r>
              <a:rPr lang="en-US" dirty="0"/>
              <a:t>The </a:t>
            </a:r>
            <a:r>
              <a:rPr lang="en-US" b="1" dirty="0"/>
              <a:t>Life</a:t>
            </a:r>
            <a:r>
              <a:rPr lang="en-US" dirty="0"/>
              <a:t> </a:t>
            </a:r>
            <a:r>
              <a:rPr lang="en-US" b="1" dirty="0"/>
              <a:t>Expectancy </a:t>
            </a:r>
            <a:r>
              <a:rPr lang="en-US" dirty="0"/>
              <a:t>Blindspot</a:t>
            </a:r>
            <a:endParaRPr lang="en-US" b="1" dirty="0"/>
          </a:p>
        </p:txBody>
      </p:sp>
      <p:sp>
        <p:nvSpPr>
          <p:cNvPr id="3" name="Text Placeholder 2">
            <a:extLst>
              <a:ext uri="{FF2B5EF4-FFF2-40B4-BE49-F238E27FC236}">
                <a16:creationId xmlns:a16="http://schemas.microsoft.com/office/drawing/2014/main" id="{53444A48-57DE-2547-F357-596BC7B6D512}"/>
              </a:ext>
            </a:extLst>
          </p:cNvPr>
          <p:cNvSpPr>
            <a:spLocks noGrp="1"/>
          </p:cNvSpPr>
          <p:nvPr>
            <p:ph type="body" sz="quarter" idx="10"/>
          </p:nvPr>
        </p:nvSpPr>
        <p:spPr>
          <a:xfrm>
            <a:off x="457199" y="2834640"/>
            <a:ext cx="3474720" cy="2696730"/>
          </a:xfrm>
        </p:spPr>
        <p:txBody>
          <a:bodyPr/>
          <a:lstStyle/>
          <a:p>
            <a:pPr>
              <a:lnSpc>
                <a:spcPts val="2440"/>
              </a:lnSpc>
              <a:spcBef>
                <a:spcPts val="0"/>
              </a:spcBef>
            </a:pPr>
            <a:r>
              <a:rPr lang="en-US" dirty="0"/>
              <a:t>Average life expectancy has risen by</a:t>
            </a:r>
          </a:p>
          <a:p>
            <a:pPr>
              <a:lnSpc>
                <a:spcPts val="2440"/>
              </a:lnSpc>
              <a:spcBef>
                <a:spcPts val="1800"/>
              </a:spcBef>
            </a:pPr>
            <a:r>
              <a:rPr lang="en-US" sz="4000" b="1" dirty="0">
                <a:solidFill>
                  <a:schemeClr val="accent2"/>
                </a:solidFill>
              </a:rPr>
              <a:t>16 years</a:t>
            </a:r>
          </a:p>
          <a:p>
            <a:pPr>
              <a:lnSpc>
                <a:spcPts val="2440"/>
              </a:lnSpc>
              <a:spcBef>
                <a:spcPts val="0"/>
              </a:spcBef>
            </a:pPr>
            <a:r>
              <a:rPr lang="en-US" dirty="0"/>
              <a:t>since the national retirement age was</a:t>
            </a:r>
            <a:br>
              <a:rPr lang="en-US" dirty="0"/>
            </a:br>
            <a:r>
              <a:rPr lang="en-US" dirty="0"/>
              <a:t>set at 65.</a:t>
            </a:r>
          </a:p>
        </p:txBody>
      </p:sp>
      <p:sp>
        <p:nvSpPr>
          <p:cNvPr id="4" name="Text Placeholder 3">
            <a:extLst>
              <a:ext uri="{FF2B5EF4-FFF2-40B4-BE49-F238E27FC236}">
                <a16:creationId xmlns:a16="http://schemas.microsoft.com/office/drawing/2014/main" id="{5A91E5DF-0222-6BC4-9A56-FF8A2F64FA0C}"/>
              </a:ext>
            </a:extLst>
          </p:cNvPr>
          <p:cNvSpPr>
            <a:spLocks noGrp="1"/>
          </p:cNvSpPr>
          <p:nvPr>
            <p:ph type="body" sz="quarter" idx="11"/>
          </p:nvPr>
        </p:nvSpPr>
        <p:spPr>
          <a:xfrm>
            <a:off x="4358640" y="2834640"/>
            <a:ext cx="3474720" cy="2696730"/>
          </a:xfrm>
        </p:spPr>
        <p:txBody>
          <a:bodyPr/>
          <a:lstStyle/>
          <a:p>
            <a:r>
              <a:rPr lang="en-US" sz="4000" b="1" dirty="0">
                <a:solidFill>
                  <a:schemeClr val="accent2"/>
                </a:solidFill>
              </a:rPr>
              <a:t>42%</a:t>
            </a:r>
          </a:p>
          <a:p>
            <a:r>
              <a:rPr lang="en-US" dirty="0">
                <a:solidFill>
                  <a:srgbClr val="000000"/>
                </a:solidFill>
                <a:effectLst/>
                <a:latin typeface="Helvetica" pitchFamily="2" charset="0"/>
              </a:rPr>
              <a:t>of </a:t>
            </a:r>
            <a:r>
              <a:rPr lang="en-US">
                <a:solidFill>
                  <a:srgbClr val="000000"/>
                </a:solidFill>
                <a:effectLst/>
                <a:latin typeface="Helvetica" pitchFamily="2" charset="0"/>
              </a:rPr>
              <a:t>Americans have not </a:t>
            </a:r>
            <a:r>
              <a:rPr lang="en-US" dirty="0">
                <a:solidFill>
                  <a:srgbClr val="000000"/>
                </a:solidFill>
                <a:effectLst/>
                <a:latin typeface="Helvetica" pitchFamily="2" charset="0"/>
              </a:rPr>
              <a:t>tried to calculate how much money they will need to have for retirement</a:t>
            </a:r>
            <a:r>
              <a:rPr lang="en-US" dirty="0"/>
              <a:t>. </a:t>
            </a:r>
          </a:p>
        </p:txBody>
      </p:sp>
      <p:sp>
        <p:nvSpPr>
          <p:cNvPr id="5" name="Text Placeholder 4">
            <a:extLst>
              <a:ext uri="{FF2B5EF4-FFF2-40B4-BE49-F238E27FC236}">
                <a16:creationId xmlns:a16="http://schemas.microsoft.com/office/drawing/2014/main" id="{FCDE061A-44B1-705D-B2AA-6B0FB2286B2E}"/>
              </a:ext>
            </a:extLst>
          </p:cNvPr>
          <p:cNvSpPr>
            <a:spLocks noGrp="1"/>
          </p:cNvSpPr>
          <p:nvPr>
            <p:ph type="body" sz="quarter" idx="12"/>
          </p:nvPr>
        </p:nvSpPr>
        <p:spPr>
          <a:xfrm>
            <a:off x="8260081" y="2834640"/>
            <a:ext cx="3474720" cy="2696730"/>
          </a:xfrm>
        </p:spPr>
        <p:txBody>
          <a:bodyPr/>
          <a:lstStyle/>
          <a:p>
            <a:r>
              <a:rPr lang="en-US" sz="4000" b="1" dirty="0">
                <a:solidFill>
                  <a:schemeClr val="accent2"/>
                </a:solidFill>
              </a:rPr>
              <a:t>$315K</a:t>
            </a:r>
          </a:p>
          <a:p>
            <a:r>
              <a:rPr lang="en-US" dirty="0"/>
              <a:t>Expected cost of healthcare when retired.</a:t>
            </a:r>
          </a:p>
        </p:txBody>
      </p:sp>
      <p:sp>
        <p:nvSpPr>
          <p:cNvPr id="9" name="TextBox 8">
            <a:extLst>
              <a:ext uri="{FF2B5EF4-FFF2-40B4-BE49-F238E27FC236}">
                <a16:creationId xmlns:a16="http://schemas.microsoft.com/office/drawing/2014/main" id="{46611D06-DEAC-690C-102D-9B9345951227}"/>
              </a:ext>
            </a:extLst>
          </p:cNvPr>
          <p:cNvSpPr txBox="1"/>
          <p:nvPr/>
        </p:nvSpPr>
        <p:spPr>
          <a:xfrm>
            <a:off x="587911" y="5796119"/>
            <a:ext cx="11146890" cy="923330"/>
          </a:xfrm>
          <a:prstGeom prst="rect">
            <a:avLst/>
          </a:prstGeom>
          <a:noFill/>
        </p:spPr>
        <p:txBody>
          <a:bodyPr wrap="square" lIns="0" tIns="0" rIns="0" bIns="0" rtlCol="0">
            <a:spAutoFit/>
          </a:bodyPr>
          <a:lstStyle/>
          <a:p>
            <a:pPr marL="228600" indent="-228600">
              <a:buFontTx/>
              <a:buAutoNum type="arabicPeriod"/>
            </a:pPr>
            <a:r>
              <a:rPr lang="en-US" sz="1200" dirty="0">
                <a:solidFill>
                  <a:schemeClr val="tx2"/>
                </a:solidFill>
                <a:effectLst/>
              </a:rPr>
              <a:t>What Is the Ideal Retirement Age for Your Health? April, 2023</a:t>
            </a:r>
            <a:endParaRPr lang="en-US" sz="1200" dirty="0">
              <a:solidFill>
                <a:schemeClr val="tx2"/>
              </a:solidFill>
              <a:cs typeface="Arial Narrow" panose="020B0604020202020204" pitchFamily="34" charset="0"/>
            </a:endParaRPr>
          </a:p>
          <a:p>
            <a:pPr marL="228600" indent="-228600">
              <a:buFontTx/>
              <a:buAutoNum type="arabicPeriod"/>
            </a:pPr>
            <a:r>
              <a:rPr lang="en-US" sz="1200" dirty="0">
                <a:solidFill>
                  <a:schemeClr val="tx2"/>
                </a:solidFill>
                <a:effectLst/>
              </a:rPr>
              <a:t>Longevity: The Retirement Problem No One Is Discussing, April 2023</a:t>
            </a:r>
          </a:p>
          <a:p>
            <a:pPr marL="228600" indent="-228600">
              <a:buFontTx/>
              <a:buAutoNum type="arabicPeriod"/>
            </a:pPr>
            <a:r>
              <a:rPr lang="en-US" sz="1200" dirty="0">
                <a:solidFill>
                  <a:schemeClr val="tx2"/>
                </a:solidFill>
              </a:rPr>
              <a:t>Fidelity, </a:t>
            </a:r>
            <a:r>
              <a:rPr lang="en-US" sz="1200" b="0" i="0" dirty="0">
                <a:solidFill>
                  <a:schemeClr val="tx2"/>
                </a:solidFill>
                <a:effectLst/>
              </a:rPr>
              <a:t>How to plan for rising health care costs, August 2022</a:t>
            </a:r>
          </a:p>
          <a:p>
            <a:pPr marL="228600" indent="-228600">
              <a:buAutoNum type="arabicPeriod"/>
            </a:pPr>
            <a:endParaRPr lang="en-US" sz="1200" dirty="0">
              <a:solidFill>
                <a:schemeClr val="bg1">
                  <a:lumMod val="50000"/>
                </a:schemeClr>
              </a:solidFill>
              <a:cs typeface="Arial Narrow" panose="020B0604020202020204" pitchFamily="34" charset="0"/>
            </a:endParaRPr>
          </a:p>
          <a:p>
            <a:pPr marL="228600" indent="-228600">
              <a:buAutoNum type="arabicPeriod"/>
            </a:pPr>
            <a:endParaRPr lang="en-US" sz="1200" dirty="0">
              <a:solidFill>
                <a:schemeClr val="bg1">
                  <a:lumMod val="50000"/>
                </a:schemeClr>
              </a:solidFill>
              <a:latin typeface="Arial Narrow" panose="020B0604020202020204" pitchFamily="34" charset="0"/>
              <a:cs typeface="Arial Narrow" panose="020B0604020202020204" pitchFamily="34" charset="0"/>
            </a:endParaRPr>
          </a:p>
        </p:txBody>
      </p:sp>
      <p:cxnSp>
        <p:nvCxnSpPr>
          <p:cNvPr id="10" name="Straight Connector 9">
            <a:extLst>
              <a:ext uri="{FF2B5EF4-FFF2-40B4-BE49-F238E27FC236}">
                <a16:creationId xmlns:a16="http://schemas.microsoft.com/office/drawing/2014/main" id="{932A7B28-32C3-6F35-F24C-61D1FD5B9B06}"/>
              </a:ext>
            </a:extLst>
          </p:cNvPr>
          <p:cNvCxnSpPr>
            <a:cxnSpLocks/>
          </p:cNvCxnSpPr>
          <p:nvPr/>
        </p:nvCxnSpPr>
        <p:spPr>
          <a:xfrm>
            <a:off x="557213" y="5677296"/>
            <a:ext cx="1123976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C593CB1E-AFCE-2B7F-B546-35C0CEABF90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84122" y="1441671"/>
            <a:ext cx="2040772" cy="2040772"/>
          </a:xfrm>
          <a:prstGeom prst="rect">
            <a:avLst/>
          </a:prstGeom>
        </p:spPr>
      </p:pic>
      <p:pic>
        <p:nvPicPr>
          <p:cNvPr id="20" name="Graphic 19">
            <a:extLst>
              <a:ext uri="{FF2B5EF4-FFF2-40B4-BE49-F238E27FC236}">
                <a16:creationId xmlns:a16="http://schemas.microsoft.com/office/drawing/2014/main" id="{F7EEF6AA-55CE-C611-493B-1ACA6B6A2AF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20585" y="1414017"/>
            <a:ext cx="1950831" cy="1950831"/>
          </a:xfrm>
          <a:prstGeom prst="rect">
            <a:avLst/>
          </a:prstGeom>
        </p:spPr>
      </p:pic>
      <p:pic>
        <p:nvPicPr>
          <p:cNvPr id="21" name="Graphic 20">
            <a:extLst>
              <a:ext uri="{FF2B5EF4-FFF2-40B4-BE49-F238E27FC236}">
                <a16:creationId xmlns:a16="http://schemas.microsoft.com/office/drawing/2014/main" id="{BFA56536-4936-2A58-5A78-B39D8BFB3F1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9244407" y="1798820"/>
            <a:ext cx="1506068" cy="1506068"/>
          </a:xfrm>
          <a:prstGeom prst="rect">
            <a:avLst/>
          </a:prstGeom>
        </p:spPr>
      </p:pic>
    </p:spTree>
    <p:extLst>
      <p:ext uri="{BB962C8B-B14F-4D97-AF65-F5344CB8AC3E}">
        <p14:creationId xmlns:p14="http://schemas.microsoft.com/office/powerpoint/2010/main" val="117738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40E6-730E-75DC-A264-1E0B61100CB9}"/>
              </a:ext>
            </a:extLst>
          </p:cNvPr>
          <p:cNvSpPr>
            <a:spLocks noGrp="1"/>
          </p:cNvSpPr>
          <p:nvPr>
            <p:ph type="title"/>
          </p:nvPr>
        </p:nvSpPr>
        <p:spPr/>
        <p:txBody>
          <a:bodyPr/>
          <a:lstStyle/>
          <a:p>
            <a:r>
              <a:rPr lang="en-US" dirty="0"/>
              <a:t>Retirement Income </a:t>
            </a:r>
            <a:r>
              <a:rPr lang="en-US" b="1" dirty="0"/>
              <a:t>Gap</a:t>
            </a:r>
          </a:p>
        </p:txBody>
      </p:sp>
      <p:pic>
        <p:nvPicPr>
          <p:cNvPr id="3" name="Picture 2">
            <a:extLst>
              <a:ext uri="{FF2B5EF4-FFF2-40B4-BE49-F238E27FC236}">
                <a16:creationId xmlns:a16="http://schemas.microsoft.com/office/drawing/2014/main" id="{D1D86F99-B451-8D4B-920A-AF5C952A8D4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70261" y="1569130"/>
            <a:ext cx="7477097" cy="4232064"/>
          </a:xfrm>
          <a:prstGeom prst="rect">
            <a:avLst/>
          </a:prstGeom>
          <a:ln>
            <a:noFill/>
          </a:ln>
          <a:effectLst>
            <a:outerShdw blurRad="50800" dist="38100" dir="2700000" algn="tl" rotWithShape="0">
              <a:prstClr val="black">
                <a:alpha val="40000"/>
              </a:prstClr>
            </a:outerShdw>
          </a:effectLst>
        </p:spPr>
      </p:pic>
      <p:graphicFrame>
        <p:nvGraphicFramePr>
          <p:cNvPr id="4" name="Table 3">
            <a:extLst>
              <a:ext uri="{FF2B5EF4-FFF2-40B4-BE49-F238E27FC236}">
                <a16:creationId xmlns:a16="http://schemas.microsoft.com/office/drawing/2014/main" id="{DD841926-1D1A-6366-71BE-66A7670E9331}"/>
              </a:ext>
            </a:extLst>
          </p:cNvPr>
          <p:cNvGraphicFramePr>
            <a:graphicFrameLocks noGrp="1"/>
          </p:cNvGraphicFramePr>
          <p:nvPr>
            <p:extLst>
              <p:ext uri="{D42A27DB-BD31-4B8C-83A1-F6EECF244321}">
                <p14:modId xmlns:p14="http://schemas.microsoft.com/office/powerpoint/2010/main" val="150580326"/>
              </p:ext>
            </p:extLst>
          </p:nvPr>
        </p:nvGraphicFramePr>
        <p:xfrm>
          <a:off x="513363" y="1569130"/>
          <a:ext cx="3483115" cy="2119031"/>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3300235">
                  <a:extLst>
                    <a:ext uri="{9D8B030D-6E8A-4147-A177-3AD203B41FA5}">
                      <a16:colId xmlns:a16="http://schemas.microsoft.com/office/drawing/2014/main" val="873920959"/>
                    </a:ext>
                  </a:extLst>
                </a:gridCol>
              </a:tblGrid>
              <a:tr h="751456">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mn-lt"/>
                          <a:ea typeface="+mn-ea"/>
                          <a:cs typeface="+mn-cs"/>
                        </a:rPr>
                        <a:t>Most pension plans are not designed to fully replace income</a:t>
                      </a:r>
                      <a:r>
                        <a:rPr lang="en-US" sz="1800" b="0" dirty="0">
                          <a:solidFill>
                            <a:schemeClr val="tx1"/>
                          </a:solidFill>
                          <a:latin typeface="+mn-lt"/>
                        </a:rPr>
                        <a:t>. </a:t>
                      </a:r>
                      <a:endParaRPr lang="en-US" sz="1800" b="0" dirty="0">
                        <a:solidFill>
                          <a:schemeClr val="tx1"/>
                        </a:solidFill>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995841000"/>
                  </a:ext>
                </a:extLst>
              </a:tr>
              <a:tr h="107351">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b="0" baseline="0" dirty="0">
                        <a:solidFill>
                          <a:schemeClr val="tx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5533513"/>
                  </a:ext>
                </a:extLst>
              </a:tr>
              <a:tr h="751456">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b="0" dirty="0">
                          <a:solidFill>
                            <a:schemeClr val="tx1"/>
                          </a:solidFill>
                          <a:latin typeface="+mn-lt"/>
                        </a:rPr>
                        <a:t>As the cost-of-living increases, the income gap gets larger and larger.</a:t>
                      </a:r>
                    </a:p>
                  </a:txBody>
                  <a:tcPr marL="182880" marR="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bl>
          </a:graphicData>
        </a:graphic>
      </p:graphicFrame>
    </p:spTree>
    <p:extLst>
      <p:ext uri="{BB962C8B-B14F-4D97-AF65-F5344CB8AC3E}">
        <p14:creationId xmlns:p14="http://schemas.microsoft.com/office/powerpoint/2010/main" val="147689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a:extLst>
              <a:ext uri="{FF2B5EF4-FFF2-40B4-BE49-F238E27FC236}">
                <a16:creationId xmlns:a16="http://schemas.microsoft.com/office/drawing/2014/main" id="{ED22E8AC-3592-8371-99EF-196ADAF125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00" y="0"/>
            <a:ext cx="9144000" cy="6858000"/>
          </a:xfrm>
          <a:prstGeom prst="rect">
            <a:avLst/>
          </a:prstGeom>
          <a:solidFill>
            <a:schemeClr val="bg2"/>
          </a:solidFill>
        </p:spPr>
      </p:pic>
      <p:sp>
        <p:nvSpPr>
          <p:cNvPr id="10" name="Freeform 9">
            <a:extLst>
              <a:ext uri="{FF2B5EF4-FFF2-40B4-BE49-F238E27FC236}">
                <a16:creationId xmlns:a16="http://schemas.microsoft.com/office/drawing/2014/main" id="{91D5EE07-33E0-4572-691A-158C7CB824DE}"/>
              </a:ext>
            </a:extLst>
          </p:cNvPr>
          <p:cNvSpPr/>
          <p:nvPr/>
        </p:nvSpPr>
        <p:spPr>
          <a:xfrm>
            <a:off x="2" y="0"/>
            <a:ext cx="9861796" cy="6858000"/>
          </a:xfrm>
          <a:custGeom>
            <a:avLst/>
            <a:gdLst>
              <a:gd name="connsiteX0" fmla="*/ 0 w 9861796"/>
              <a:gd name="connsiteY0" fmla="*/ 0 h 6858000"/>
              <a:gd name="connsiteX1" fmla="*/ 9861796 w 9861796"/>
              <a:gd name="connsiteY1" fmla="*/ 0 h 6858000"/>
              <a:gd name="connsiteX2" fmla="*/ 3003796 w 9861796"/>
              <a:gd name="connsiteY2" fmla="*/ 6858000 h 6858000"/>
              <a:gd name="connsiteX3" fmla="*/ 0 w 98617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61796" h="6858000">
                <a:moveTo>
                  <a:pt x="0" y="0"/>
                </a:moveTo>
                <a:lnTo>
                  <a:pt x="9861796" y="0"/>
                </a:lnTo>
                <a:lnTo>
                  <a:pt x="30037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623AF4-4B48-8ABD-37C4-D40601CF523A}"/>
              </a:ext>
            </a:extLst>
          </p:cNvPr>
          <p:cNvSpPr>
            <a:spLocks noGrp="1"/>
          </p:cNvSpPr>
          <p:nvPr>
            <p:ph type="title"/>
          </p:nvPr>
        </p:nvSpPr>
        <p:spPr/>
        <p:txBody>
          <a:bodyPr/>
          <a:lstStyle/>
          <a:p>
            <a:r>
              <a:rPr lang="en-US" dirty="0"/>
              <a:t>The Power of </a:t>
            </a:r>
            <a:r>
              <a:rPr lang="en-US" b="1" dirty="0"/>
              <a:t>Pretax Savings</a:t>
            </a:r>
          </a:p>
        </p:txBody>
      </p:sp>
      <p:graphicFrame>
        <p:nvGraphicFramePr>
          <p:cNvPr id="12" name="Table 3">
            <a:extLst>
              <a:ext uri="{FF2B5EF4-FFF2-40B4-BE49-F238E27FC236}">
                <a16:creationId xmlns:a16="http://schemas.microsoft.com/office/drawing/2014/main" id="{BC909718-DB2E-BCE5-213E-41E1EAD0FB1D}"/>
              </a:ext>
            </a:extLst>
          </p:cNvPr>
          <p:cNvGraphicFramePr>
            <a:graphicFrameLocks noGrp="1"/>
          </p:cNvGraphicFramePr>
          <p:nvPr>
            <p:extLst>
              <p:ext uri="{D42A27DB-BD31-4B8C-83A1-F6EECF244321}">
                <p14:modId xmlns:p14="http://schemas.microsoft.com/office/powerpoint/2010/main" val="2637240576"/>
              </p:ext>
            </p:extLst>
          </p:nvPr>
        </p:nvGraphicFramePr>
        <p:xfrm>
          <a:off x="472316" y="1409700"/>
          <a:ext cx="7604405" cy="795528"/>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7421525">
                  <a:extLst>
                    <a:ext uri="{9D8B030D-6E8A-4147-A177-3AD203B41FA5}">
                      <a16:colId xmlns:a16="http://schemas.microsoft.com/office/drawing/2014/main" val="873920959"/>
                    </a:ext>
                  </a:extLst>
                </a:gridCol>
              </a:tblGrid>
              <a:tr h="795528">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rPr>
                        <a:t>Pre-tax salary deferral allows you to </a:t>
                      </a:r>
                      <a:r>
                        <a:rPr lang="en-US" sz="2000" b="0">
                          <a:solidFill>
                            <a:schemeClr val="tx1"/>
                          </a:solidFill>
                          <a:latin typeface="+mn-lt"/>
                        </a:rPr>
                        <a:t>save more for </a:t>
                      </a:r>
                      <a:r>
                        <a:rPr lang="en-US" sz="2000" b="0" dirty="0">
                          <a:solidFill>
                            <a:schemeClr val="tx1"/>
                          </a:solidFill>
                          <a:latin typeface="+mn-lt"/>
                        </a:rPr>
                        <a:t>retirement, pay less in taxes, and earn interest on a tax-deferred basis.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bl>
          </a:graphicData>
        </a:graphic>
      </p:graphicFrame>
      <p:graphicFrame>
        <p:nvGraphicFramePr>
          <p:cNvPr id="13" name="Table 12">
            <a:extLst>
              <a:ext uri="{FF2B5EF4-FFF2-40B4-BE49-F238E27FC236}">
                <a16:creationId xmlns:a16="http://schemas.microsoft.com/office/drawing/2014/main" id="{268029FE-406A-420D-A419-8BA930984688}"/>
              </a:ext>
            </a:extLst>
          </p:cNvPr>
          <p:cNvGraphicFramePr>
            <a:graphicFrameLocks noGrp="1"/>
          </p:cNvGraphicFramePr>
          <p:nvPr>
            <p:extLst>
              <p:ext uri="{D42A27DB-BD31-4B8C-83A1-F6EECF244321}">
                <p14:modId xmlns:p14="http://schemas.microsoft.com/office/powerpoint/2010/main" val="2517512298"/>
              </p:ext>
            </p:extLst>
          </p:nvPr>
        </p:nvGraphicFramePr>
        <p:xfrm>
          <a:off x="472316" y="2342093"/>
          <a:ext cx="7604405" cy="109728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7421525">
                  <a:extLst>
                    <a:ext uri="{9D8B030D-6E8A-4147-A177-3AD203B41FA5}">
                      <a16:colId xmlns:a16="http://schemas.microsoft.com/office/drawing/2014/main" val="873920959"/>
                    </a:ext>
                  </a:extLst>
                </a:gridCol>
              </a:tblGrid>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rPr>
                        <a:t>Distributions from pre-tax retirement plans are taxed as ordinary income and, if taken prior to reaching age 59½ may be subject to an additional 10% federal income tax penalty.</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bl>
          </a:graphicData>
        </a:graphic>
      </p:graphicFrame>
    </p:spTree>
    <p:extLst>
      <p:ext uri="{BB962C8B-B14F-4D97-AF65-F5344CB8AC3E}">
        <p14:creationId xmlns:p14="http://schemas.microsoft.com/office/powerpoint/2010/main" val="383245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0">
            <a:extLst>
              <a:ext uri="{FF2B5EF4-FFF2-40B4-BE49-F238E27FC236}">
                <a16:creationId xmlns:a16="http://schemas.microsoft.com/office/drawing/2014/main" id="{ED22E8AC-3592-8371-99EF-196ADAF125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048000" y="0"/>
            <a:ext cx="9144000" cy="6858000"/>
          </a:xfrm>
          <a:prstGeom prst="rect">
            <a:avLst/>
          </a:prstGeom>
          <a:solidFill>
            <a:schemeClr val="bg2"/>
          </a:solidFill>
        </p:spPr>
      </p:pic>
      <p:sp>
        <p:nvSpPr>
          <p:cNvPr id="10" name="Freeform 9">
            <a:extLst>
              <a:ext uri="{FF2B5EF4-FFF2-40B4-BE49-F238E27FC236}">
                <a16:creationId xmlns:a16="http://schemas.microsoft.com/office/drawing/2014/main" id="{91D5EE07-33E0-4572-691A-158C7CB824DE}"/>
              </a:ext>
            </a:extLst>
          </p:cNvPr>
          <p:cNvSpPr/>
          <p:nvPr/>
        </p:nvSpPr>
        <p:spPr>
          <a:xfrm>
            <a:off x="2" y="0"/>
            <a:ext cx="9861796" cy="6858000"/>
          </a:xfrm>
          <a:custGeom>
            <a:avLst/>
            <a:gdLst>
              <a:gd name="connsiteX0" fmla="*/ 0 w 9861796"/>
              <a:gd name="connsiteY0" fmla="*/ 0 h 6858000"/>
              <a:gd name="connsiteX1" fmla="*/ 9861796 w 9861796"/>
              <a:gd name="connsiteY1" fmla="*/ 0 h 6858000"/>
              <a:gd name="connsiteX2" fmla="*/ 3003796 w 9861796"/>
              <a:gd name="connsiteY2" fmla="*/ 6858000 h 6858000"/>
              <a:gd name="connsiteX3" fmla="*/ 0 w 98617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861796" h="6858000">
                <a:moveTo>
                  <a:pt x="0" y="0"/>
                </a:moveTo>
                <a:lnTo>
                  <a:pt x="9861796" y="0"/>
                </a:lnTo>
                <a:lnTo>
                  <a:pt x="300379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623AF4-4B48-8ABD-37C4-D40601CF523A}"/>
              </a:ext>
            </a:extLst>
          </p:cNvPr>
          <p:cNvSpPr>
            <a:spLocks noGrp="1"/>
          </p:cNvSpPr>
          <p:nvPr>
            <p:ph type="title"/>
          </p:nvPr>
        </p:nvSpPr>
        <p:spPr/>
        <p:txBody>
          <a:bodyPr/>
          <a:lstStyle/>
          <a:p>
            <a:r>
              <a:rPr lang="en-US" dirty="0"/>
              <a:t>The </a:t>
            </a:r>
            <a:r>
              <a:rPr lang="en-US" b="1" dirty="0"/>
              <a:t>High Cost </a:t>
            </a:r>
            <a:r>
              <a:rPr lang="en-US" dirty="0"/>
              <a:t>of Waiting</a:t>
            </a:r>
            <a:endParaRPr lang="en-US" b="1" dirty="0"/>
          </a:p>
        </p:txBody>
      </p:sp>
      <p:graphicFrame>
        <p:nvGraphicFramePr>
          <p:cNvPr id="12" name="Table 3">
            <a:extLst>
              <a:ext uri="{FF2B5EF4-FFF2-40B4-BE49-F238E27FC236}">
                <a16:creationId xmlns:a16="http://schemas.microsoft.com/office/drawing/2014/main" id="{BC909718-DB2E-BCE5-213E-41E1EAD0FB1D}"/>
              </a:ext>
            </a:extLst>
          </p:cNvPr>
          <p:cNvGraphicFramePr>
            <a:graphicFrameLocks noGrp="1"/>
          </p:cNvGraphicFramePr>
          <p:nvPr>
            <p:extLst>
              <p:ext uri="{D42A27DB-BD31-4B8C-83A1-F6EECF244321}">
                <p14:modId xmlns:p14="http://schemas.microsoft.com/office/powerpoint/2010/main" val="778013634"/>
              </p:ext>
            </p:extLst>
          </p:nvPr>
        </p:nvGraphicFramePr>
        <p:xfrm>
          <a:off x="472317" y="1409700"/>
          <a:ext cx="6129714" cy="795528"/>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5946834">
                  <a:extLst>
                    <a:ext uri="{9D8B030D-6E8A-4147-A177-3AD203B41FA5}">
                      <a16:colId xmlns:a16="http://schemas.microsoft.com/office/drawing/2014/main" val="873920959"/>
                    </a:ext>
                  </a:extLst>
                </a:gridCol>
              </a:tblGrid>
              <a:tr h="795528">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rPr>
                        <a:t>Do you have </a:t>
                      </a:r>
                      <a:r>
                        <a:rPr lang="en-US" sz="2000" b="1" dirty="0">
                          <a:solidFill>
                            <a:schemeClr val="tx1"/>
                          </a:solidFill>
                          <a:latin typeface="+mn-lt"/>
                        </a:rPr>
                        <a:t>time or money</a:t>
                      </a:r>
                      <a:r>
                        <a:rPr lang="en-US" sz="2000" b="0" dirty="0">
                          <a:solidFill>
                            <a:schemeClr val="tx1"/>
                          </a:solidFill>
                          <a:latin typeface="+mn-lt"/>
                        </a:rPr>
                        <a:t>?</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bl>
          </a:graphicData>
        </a:graphic>
      </p:graphicFrame>
      <p:graphicFrame>
        <p:nvGraphicFramePr>
          <p:cNvPr id="13" name="Table 12">
            <a:extLst>
              <a:ext uri="{FF2B5EF4-FFF2-40B4-BE49-F238E27FC236}">
                <a16:creationId xmlns:a16="http://schemas.microsoft.com/office/drawing/2014/main" id="{268029FE-406A-420D-A419-8BA930984688}"/>
              </a:ext>
            </a:extLst>
          </p:cNvPr>
          <p:cNvGraphicFramePr>
            <a:graphicFrameLocks noGrp="1"/>
          </p:cNvGraphicFramePr>
          <p:nvPr>
            <p:extLst>
              <p:ext uri="{D42A27DB-BD31-4B8C-83A1-F6EECF244321}">
                <p14:modId xmlns:p14="http://schemas.microsoft.com/office/powerpoint/2010/main" val="3688378057"/>
              </p:ext>
            </p:extLst>
          </p:nvPr>
        </p:nvGraphicFramePr>
        <p:xfrm>
          <a:off x="472317" y="2342093"/>
          <a:ext cx="6129714" cy="1097280"/>
        </p:xfrm>
        <a:graphic>
          <a:graphicData uri="http://schemas.openxmlformats.org/drawingml/2006/table">
            <a:tbl>
              <a:tblPr firstRow="1" bandRow="1">
                <a:tableStyleId>{5C22544A-7EE6-4342-B048-85BDC9FD1C3A}</a:tableStyleId>
              </a:tblPr>
              <a:tblGrid>
                <a:gridCol w="91440">
                  <a:extLst>
                    <a:ext uri="{9D8B030D-6E8A-4147-A177-3AD203B41FA5}">
                      <a16:colId xmlns:a16="http://schemas.microsoft.com/office/drawing/2014/main" val="2641242586"/>
                    </a:ext>
                  </a:extLst>
                </a:gridCol>
                <a:gridCol w="91440">
                  <a:extLst>
                    <a:ext uri="{9D8B030D-6E8A-4147-A177-3AD203B41FA5}">
                      <a16:colId xmlns:a16="http://schemas.microsoft.com/office/drawing/2014/main" val="273943614"/>
                    </a:ext>
                  </a:extLst>
                </a:gridCol>
                <a:gridCol w="5946834">
                  <a:extLst>
                    <a:ext uri="{9D8B030D-6E8A-4147-A177-3AD203B41FA5}">
                      <a16:colId xmlns:a16="http://schemas.microsoft.com/office/drawing/2014/main" val="873920959"/>
                    </a:ext>
                  </a:extLst>
                </a:gridCol>
              </a:tblGrid>
              <a:tr h="548640">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sz="100" b="1"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b="0" dirty="0">
                          <a:solidFill>
                            <a:schemeClr val="tx1"/>
                          </a:solidFill>
                          <a:latin typeface="+mn-lt"/>
                        </a:rPr>
                        <a:t>The longer you wait to save for the future, the more you will need…to end up with the same amount or less.</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675962247"/>
                  </a:ext>
                </a:extLst>
              </a:tr>
            </a:tbl>
          </a:graphicData>
        </a:graphic>
      </p:graphicFrame>
    </p:spTree>
    <p:extLst>
      <p:ext uri="{BB962C8B-B14F-4D97-AF65-F5344CB8AC3E}">
        <p14:creationId xmlns:p14="http://schemas.microsoft.com/office/powerpoint/2010/main" val="2307871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3AF4-4B48-8ABD-37C4-D40601CF523A}"/>
              </a:ext>
            </a:extLst>
          </p:cNvPr>
          <p:cNvSpPr>
            <a:spLocks noGrp="1"/>
          </p:cNvSpPr>
          <p:nvPr>
            <p:ph type="title"/>
          </p:nvPr>
        </p:nvSpPr>
        <p:spPr/>
        <p:txBody>
          <a:bodyPr/>
          <a:lstStyle/>
          <a:p>
            <a:r>
              <a:rPr lang="en-US" dirty="0"/>
              <a:t>The </a:t>
            </a:r>
            <a:r>
              <a:rPr lang="en-US" b="1" dirty="0"/>
              <a:t>High Cost </a:t>
            </a:r>
            <a:r>
              <a:rPr lang="en-US" dirty="0"/>
              <a:t>of Waiting</a:t>
            </a:r>
            <a:endParaRPr lang="en-US" b="1" dirty="0"/>
          </a:p>
        </p:txBody>
      </p:sp>
      <p:pic>
        <p:nvPicPr>
          <p:cNvPr id="25" name="Picture Placeholder 24" descr="A person hugging a child&#10;&#10;Description automatically generated with medium confidence">
            <a:extLst>
              <a:ext uri="{FF2B5EF4-FFF2-40B4-BE49-F238E27FC236}">
                <a16:creationId xmlns:a16="http://schemas.microsoft.com/office/drawing/2014/main" id="{D32530DF-A07B-EE9F-ED64-0B15D02A20D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a:xfrm>
            <a:off x="7075488" y="1233488"/>
            <a:ext cx="5116512" cy="5046662"/>
          </a:xfrm>
        </p:spPr>
      </p:pic>
      <p:sp>
        <p:nvSpPr>
          <p:cNvPr id="8" name="Rectangle 7">
            <a:extLst>
              <a:ext uri="{FF2B5EF4-FFF2-40B4-BE49-F238E27FC236}">
                <a16:creationId xmlns:a16="http://schemas.microsoft.com/office/drawing/2014/main" id="{918496D5-062D-76F9-DDB1-A87BB7C0AE40}"/>
              </a:ext>
            </a:extLst>
          </p:cNvPr>
          <p:cNvSpPr/>
          <p:nvPr/>
        </p:nvSpPr>
        <p:spPr>
          <a:xfrm>
            <a:off x="562197" y="1233690"/>
            <a:ext cx="5951095" cy="177933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86D337E-370D-7347-E698-888F842434F4}"/>
              </a:ext>
            </a:extLst>
          </p:cNvPr>
          <p:cNvSpPr txBox="1"/>
          <p:nvPr/>
        </p:nvSpPr>
        <p:spPr>
          <a:xfrm>
            <a:off x="1364104" y="1439558"/>
            <a:ext cx="4961745" cy="1367597"/>
          </a:xfrm>
          <a:prstGeom prst="rect">
            <a:avLst/>
          </a:prstGeom>
          <a:solidFill>
            <a:schemeClr val="bg1"/>
          </a:solidFill>
        </p:spPr>
        <p:txBody>
          <a:bodyPr wrap="square" rtlCol="0">
            <a:noAutofit/>
          </a:bodyPr>
          <a:lstStyle/>
          <a:p>
            <a:r>
              <a:rPr lang="en-US" sz="1800" b="1" dirty="0">
                <a:latin typeface="+mn-lt"/>
              </a:rPr>
              <a:t>At age 25</a:t>
            </a:r>
            <a:r>
              <a:rPr lang="en-US" sz="1800" dirty="0">
                <a:latin typeface="+mn-lt"/>
              </a:rPr>
              <a:t>, Julie starts saving $350/month in her 403(b) plan, and never increases contributions. Assuming 3% average annual interest she will have </a:t>
            </a:r>
            <a:r>
              <a:rPr lang="en-US" sz="1800" b="1" dirty="0">
                <a:latin typeface="+mn-lt"/>
              </a:rPr>
              <a:t>$326,185 </a:t>
            </a:r>
            <a:r>
              <a:rPr lang="en-US" sz="1800" dirty="0">
                <a:latin typeface="+mn-lt"/>
              </a:rPr>
              <a:t>at age 65.  </a:t>
            </a:r>
          </a:p>
        </p:txBody>
      </p:sp>
      <p:sp>
        <p:nvSpPr>
          <p:cNvPr id="16" name="Rectangle 15">
            <a:extLst>
              <a:ext uri="{FF2B5EF4-FFF2-40B4-BE49-F238E27FC236}">
                <a16:creationId xmlns:a16="http://schemas.microsoft.com/office/drawing/2014/main" id="{0A848BC7-B334-DC3E-AAC7-D3C7324DAAF1}"/>
              </a:ext>
            </a:extLst>
          </p:cNvPr>
          <p:cNvSpPr/>
          <p:nvPr/>
        </p:nvSpPr>
        <p:spPr>
          <a:xfrm>
            <a:off x="562197" y="3158452"/>
            <a:ext cx="5951095" cy="256779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7BC8B38-3875-625D-CF13-A774379AD6A5}"/>
              </a:ext>
            </a:extLst>
          </p:cNvPr>
          <p:cNvSpPr txBox="1"/>
          <p:nvPr/>
        </p:nvSpPr>
        <p:spPr>
          <a:xfrm>
            <a:off x="1364103" y="3353605"/>
            <a:ext cx="4961745" cy="2177486"/>
          </a:xfrm>
          <a:prstGeom prst="rect">
            <a:avLst/>
          </a:prstGeom>
          <a:solidFill>
            <a:schemeClr val="bg1"/>
          </a:solidFill>
        </p:spPr>
        <p:txBody>
          <a:bodyPr wrap="square" rtlCol="0">
            <a:noAutofit/>
          </a:bodyPr>
          <a:lstStyle/>
          <a:p>
            <a:r>
              <a:rPr lang="en-US" sz="1800" b="1" dirty="0">
                <a:latin typeface="+mn-lt"/>
              </a:rPr>
              <a:t>Karen waits until 40 </a:t>
            </a:r>
            <a:r>
              <a:rPr lang="en-US" sz="1800" dirty="0">
                <a:latin typeface="+mn-lt"/>
              </a:rPr>
              <a:t>to start saving. If she contributes $350/month and never increases and earns the same annual average of 3%, her total at age 65 is only $157,722. If she doubles monthly contributions to $700/month, her total savings at </a:t>
            </a:r>
            <a:r>
              <a:rPr lang="en-US" sz="1800" b="1" dirty="0">
                <a:latin typeface="+mn-lt"/>
              </a:rPr>
              <a:t>age 65 will grow to $315,455</a:t>
            </a:r>
            <a:r>
              <a:rPr lang="en-US" sz="1800" dirty="0">
                <a:latin typeface="+mn-lt"/>
              </a:rPr>
              <a:t>, still less than if she had started earlier.</a:t>
            </a:r>
          </a:p>
        </p:txBody>
      </p:sp>
      <p:sp>
        <p:nvSpPr>
          <p:cNvPr id="17" name="TextBox 16">
            <a:extLst>
              <a:ext uri="{FF2B5EF4-FFF2-40B4-BE49-F238E27FC236}">
                <a16:creationId xmlns:a16="http://schemas.microsoft.com/office/drawing/2014/main" id="{9D6E1FEB-6772-BDC2-4D2E-5272C5EDE818}"/>
              </a:ext>
            </a:extLst>
          </p:cNvPr>
          <p:cNvSpPr txBox="1"/>
          <p:nvPr/>
        </p:nvSpPr>
        <p:spPr>
          <a:xfrm>
            <a:off x="652073" y="1800191"/>
            <a:ext cx="614595" cy="646331"/>
          </a:xfrm>
          <a:prstGeom prst="rect">
            <a:avLst/>
          </a:prstGeom>
          <a:noFill/>
        </p:spPr>
        <p:txBody>
          <a:bodyPr wrap="square" rtlCol="0">
            <a:spAutoFit/>
          </a:bodyPr>
          <a:lstStyle/>
          <a:p>
            <a:pPr algn="ctr"/>
            <a:r>
              <a:rPr lang="en-US" sz="3600" b="1" dirty="0">
                <a:solidFill>
                  <a:schemeClr val="accent2"/>
                </a:solidFill>
              </a:rPr>
              <a:t>A</a:t>
            </a:r>
          </a:p>
        </p:txBody>
      </p:sp>
      <p:sp>
        <p:nvSpPr>
          <p:cNvPr id="18" name="TextBox 17">
            <a:extLst>
              <a:ext uri="{FF2B5EF4-FFF2-40B4-BE49-F238E27FC236}">
                <a16:creationId xmlns:a16="http://schemas.microsoft.com/office/drawing/2014/main" id="{F3B5A3F1-7E71-E185-9C15-C00BF0EFDFE4}"/>
              </a:ext>
            </a:extLst>
          </p:cNvPr>
          <p:cNvSpPr txBox="1"/>
          <p:nvPr/>
        </p:nvSpPr>
        <p:spPr>
          <a:xfrm>
            <a:off x="652073" y="4119183"/>
            <a:ext cx="614595" cy="646331"/>
          </a:xfrm>
          <a:prstGeom prst="rect">
            <a:avLst/>
          </a:prstGeom>
          <a:noFill/>
        </p:spPr>
        <p:txBody>
          <a:bodyPr wrap="square" rtlCol="0">
            <a:spAutoFit/>
          </a:bodyPr>
          <a:lstStyle/>
          <a:p>
            <a:pPr algn="ctr"/>
            <a:r>
              <a:rPr lang="en-US" sz="3600" b="1" dirty="0">
                <a:solidFill>
                  <a:schemeClr val="accent2"/>
                </a:solidFill>
              </a:rPr>
              <a:t>B</a:t>
            </a:r>
          </a:p>
        </p:txBody>
      </p:sp>
      <p:sp>
        <p:nvSpPr>
          <p:cNvPr id="19" name="TextBox 18">
            <a:extLst>
              <a:ext uri="{FF2B5EF4-FFF2-40B4-BE49-F238E27FC236}">
                <a16:creationId xmlns:a16="http://schemas.microsoft.com/office/drawing/2014/main" id="{E409B99D-5A0C-780F-D6EE-0A4F425A62F5}"/>
              </a:ext>
            </a:extLst>
          </p:cNvPr>
          <p:cNvSpPr txBox="1"/>
          <p:nvPr/>
        </p:nvSpPr>
        <p:spPr>
          <a:xfrm>
            <a:off x="587911" y="6065940"/>
            <a:ext cx="5925381" cy="184666"/>
          </a:xfrm>
          <a:prstGeom prst="rect">
            <a:avLst/>
          </a:prstGeom>
          <a:noFill/>
        </p:spPr>
        <p:txBody>
          <a:bodyPr wrap="square" lIns="0" tIns="0" rIns="0" bIns="0" rtlCol="0">
            <a:spAutoFit/>
          </a:bodyPr>
          <a:lstStyle/>
          <a:p>
            <a:r>
              <a:rPr lang="en-US" sz="1200" dirty="0">
                <a:solidFill>
                  <a:schemeClr val="bg1">
                    <a:lumMod val="50000"/>
                  </a:schemeClr>
                </a:solidFill>
                <a:latin typeface="Arial Narrow" panose="020B0604020202020204" pitchFamily="34" charset="0"/>
                <a:cs typeface="Arial Narrow" panose="020B0604020202020204" pitchFamily="34" charset="0"/>
              </a:rPr>
              <a:t>Hypothetical example for illustrative purposes only — not representative of any particular investment.</a:t>
            </a:r>
          </a:p>
        </p:txBody>
      </p:sp>
      <p:cxnSp>
        <p:nvCxnSpPr>
          <p:cNvPr id="20" name="Straight Connector 19">
            <a:extLst>
              <a:ext uri="{FF2B5EF4-FFF2-40B4-BE49-F238E27FC236}">
                <a16:creationId xmlns:a16="http://schemas.microsoft.com/office/drawing/2014/main" id="{3368DB02-F580-8D06-0334-EDF2CB75C68B}"/>
              </a:ext>
            </a:extLst>
          </p:cNvPr>
          <p:cNvCxnSpPr>
            <a:cxnSpLocks/>
          </p:cNvCxnSpPr>
          <p:nvPr/>
        </p:nvCxnSpPr>
        <p:spPr>
          <a:xfrm>
            <a:off x="557213" y="5977096"/>
            <a:ext cx="59560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204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UNIQUEID" val="123"/>
</p:tagLst>
</file>

<file path=ppt/tags/tag2.xml><?xml version="1.0" encoding="utf-8"?>
<p:tagLst xmlns:a="http://schemas.openxmlformats.org/drawingml/2006/main" xmlns:r="http://schemas.openxmlformats.org/officeDocument/2006/relationships" xmlns:p="http://schemas.openxmlformats.org/presentationml/2006/main">
  <p:tag name="AS_UNIQUEID" val="123"/>
</p:tagLst>
</file>

<file path=ppt/theme/theme1.xml><?xml version="1.0" encoding="utf-8"?>
<a:theme xmlns:a="http://schemas.openxmlformats.org/drawingml/2006/main" name="Office Theme">
  <a:themeElements>
    <a:clrScheme name="NLG 2021">
      <a:dk1>
        <a:srgbClr val="3E3F3C"/>
      </a:dk1>
      <a:lt1>
        <a:srgbClr val="FFFFFF"/>
      </a:lt1>
      <a:dk2>
        <a:srgbClr val="616365"/>
      </a:dk2>
      <a:lt2>
        <a:srgbClr val="F3F3F5"/>
      </a:lt2>
      <a:accent1>
        <a:srgbClr val="3C9B34"/>
      </a:accent1>
      <a:accent2>
        <a:srgbClr val="69B800"/>
      </a:accent2>
      <a:accent3>
        <a:srgbClr val="1D345E"/>
      </a:accent3>
      <a:accent4>
        <a:srgbClr val="056B8C"/>
      </a:accent4>
      <a:accent5>
        <a:srgbClr val="00A89E"/>
      </a:accent5>
      <a:accent6>
        <a:srgbClr val="BED600"/>
      </a:accent6>
      <a:hlink>
        <a:srgbClr val="E07426"/>
      </a:hlink>
      <a:folHlink>
        <a:srgbClr val="7846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PPT-Template-2021-Widescreen" id="{D70D2D43-31BB-9C49-9F80-A0E5B077C1B1}" vid="{4713ACEE-4F02-EB41-954A-6A14EF594A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8400CF8D62B64DAC8FDF545F49F0FF" ma:contentTypeVersion="11" ma:contentTypeDescription="Create a new document." ma:contentTypeScope="" ma:versionID="4e3820e5055ae812b1a15606e8ebc5f8">
  <xsd:schema xmlns:xsd="http://www.w3.org/2001/XMLSchema" xmlns:xs="http://www.w3.org/2001/XMLSchema" xmlns:p="http://schemas.microsoft.com/office/2006/metadata/properties" xmlns:ns2="7551836f-a0d4-4dce-ac36-a78cca080190" xmlns:ns3="dee83575-cd90-49fc-b0b1-0918faa70597" targetNamespace="http://schemas.microsoft.com/office/2006/metadata/properties" ma:root="true" ma:fieldsID="942d27fdb4b672b2909f70407e0bf3bd" ns2:_="" ns3:_="">
    <xsd:import namespace="7551836f-a0d4-4dce-ac36-a78cca080190"/>
    <xsd:import namespace="dee83575-cd90-49fc-b0b1-0918faa705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1836f-a0d4-4dce-ac36-a78cca0801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e83575-cd90-49fc-b0b1-0918faa705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551836f-a0d4-4dce-ac36-a78cca080190">
      <UserInfo>
        <DisplayName>Gold, Morgan</DisplayName>
        <AccountId>43</AccountId>
        <AccountType/>
      </UserInfo>
    </SharedWithUsers>
  </documentManagement>
</p:properties>
</file>

<file path=customXml/itemProps1.xml><?xml version="1.0" encoding="utf-8"?>
<ds:datastoreItem xmlns:ds="http://schemas.openxmlformats.org/officeDocument/2006/customXml" ds:itemID="{C7495D66-E980-483A-A208-F80F5DFB3936}">
  <ds:schemaRefs>
    <ds:schemaRef ds:uri="http://schemas.microsoft.com/sharepoint/v3/contenttype/forms"/>
  </ds:schemaRefs>
</ds:datastoreItem>
</file>

<file path=customXml/itemProps2.xml><?xml version="1.0" encoding="utf-8"?>
<ds:datastoreItem xmlns:ds="http://schemas.openxmlformats.org/officeDocument/2006/customXml" ds:itemID="{13BCFC39-3581-4CA1-B7AE-AF72AA302A4E}">
  <ds:schemaRefs>
    <ds:schemaRef ds:uri="7551836f-a0d4-4dce-ac36-a78cca080190"/>
    <ds:schemaRef ds:uri="dee83575-cd90-49fc-b0b1-0918faa705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C8D1B00-3E42-4016-AEDC-A17AE604501F}">
  <ds:schemaRefs>
    <ds:schemaRef ds:uri="http://purl.org/dc/dcmitype/"/>
    <ds:schemaRef ds:uri="dee83575-cd90-49fc-b0b1-0918faa70597"/>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7551836f-a0d4-4dce-ac36-a78cca08019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307</TotalTime>
  <Words>2012</Words>
  <Application>Microsoft Macintosh PowerPoint</Application>
  <PresentationFormat>Widescreen</PresentationFormat>
  <Paragraphs>176</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Narrow</vt:lpstr>
      <vt:lpstr>Calibri</vt:lpstr>
      <vt:lpstr>Helvetica</vt:lpstr>
      <vt:lpstr>Open Sans</vt:lpstr>
      <vt:lpstr>Segoe UI</vt:lpstr>
      <vt:lpstr>Office Theme</vt:lpstr>
      <vt:lpstr>Will Your State Pension be Enough?</vt:lpstr>
      <vt:lpstr>Retirement Math</vt:lpstr>
      <vt:lpstr>Retirement Math</vt:lpstr>
      <vt:lpstr>State Pension Funded Ratio Projection in 2022</vt:lpstr>
      <vt:lpstr>The Life Expectancy Blindspot</vt:lpstr>
      <vt:lpstr>Retirement Income Gap</vt:lpstr>
      <vt:lpstr>The Power of Pretax Savings</vt:lpstr>
      <vt:lpstr>The High Cost of Waiting</vt:lpstr>
      <vt:lpstr>The High Cost of Waiting</vt:lpstr>
      <vt:lpstr>Take Action Now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Johnson, Deanna</dc:creator>
  <cp:lastModifiedBy>Morris, Hannah</cp:lastModifiedBy>
  <cp:revision>14</cp:revision>
  <cp:lastPrinted>2023-05-31T16:40:16Z</cp:lastPrinted>
  <dcterms:created xsi:type="dcterms:W3CDTF">2023-01-30T15:49:16Z</dcterms:created>
  <dcterms:modified xsi:type="dcterms:W3CDTF">2023-06-30T13:21:53Z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0x010100E38400CF8D62B64DAC8FDF545F49F0FF</vt:lpwstr>
  </property>
</Properties>
</file>